
<file path=[Content_Types].xml><?xml version="1.0" encoding="utf-8"?>
<Types xmlns="http://schemas.openxmlformats.org/package/2006/content-types">
  <Override PartName="/ppt/diagrams/layout2.xml" ContentType="application/vnd.openxmlformats-officedocument.drawingml.diagramLayout+xml"/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Override PartName="/ppt/diagrams/colors1.xml" ContentType="application/vnd.openxmlformats-officedocument.drawingml.diagramColors+xml"/>
  <Default Extension="xml" ContentType="application/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diagrams/quickStyle4.xml" ContentType="application/vnd.openxmlformats-officedocument.drawingml.diagramStyl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diagrams/data3.xml" ContentType="application/vnd.openxmlformats-officedocument.drawingml.diagramData+xml"/>
  <Default Extension="png" ContentType="image/png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diagrams/quickStyle3.xml" ContentType="application/vnd.openxmlformats-officedocument.drawingml.diagramStyle+xml"/>
  <Override PartName="/ppt/slides/slide26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diagrams/data2.xml" ContentType="application/vnd.openxmlformats-officedocument.drawingml.diagramData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quickStyle2.xml" ContentType="application/vnd.openxmlformats-officedocument.drawingml.diagramStyle+xml"/>
  <Override PartName="/ppt/slideLayouts/slideLayout13.xml" ContentType="application/vnd.openxmlformats-officedocument.presentationml.slideLayout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diagrams/drawing4.xml" ContentType="application/vnd.ms-office.drawingml.diagramDrawing+xml"/>
  <Override PartName="/ppt/slideLayouts/slideLayout9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diagrams/data1.xml" ContentType="application/vnd.openxmlformats-officedocument.drawingml.diagramData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Default Extension="wmf" ContentType="image/x-wmf"/>
  <Override PartName="/ppt/diagrams/colors4.xml" ContentType="application/vnd.openxmlformats-officedocument.drawingml.diagramColors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diagrams/quickStyle1.xml" ContentType="application/vnd.openxmlformats-officedocument.drawingml.diagramStyl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diagrams/drawing3.xml" ContentType="application/vnd.ms-office.drawingml.diagramDrawing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6.xml" ContentType="application/vnd.openxmlformats-officedocument.presentationml.notesSlide+xml"/>
  <Override PartName="/ppt/slides/slide1.xml" ContentType="application/vnd.openxmlformats-officedocument.presentationml.slide+xml"/>
  <Override PartName="/ppt/diagrams/layout4.xml" ContentType="application/vnd.openxmlformats-officedocument.drawingml.diagramLayout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diagrams/colors3.xml" ContentType="application/vnd.openxmlformats-officedocument.drawingml.diagramColors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diagrams/drawing2.xml" ContentType="application/vnd.ms-office.drawingml.diagramDrawing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layout3.xml" ContentType="application/vnd.openxmlformats-officedocument.drawingml.diagramLayou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2.xml" ContentType="application/vnd.openxmlformats-officedocument.presentationml.notes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0.xml" ContentType="application/vnd.openxmlformats-officedocument.presentationml.slideLayout+xml"/>
  <Override PartName="/ppt/slides/slide6.xml" ContentType="application/vnd.openxmlformats-officedocument.presentationml.slide+xml"/>
  <Override PartName="/ppt/diagrams/drawing1.xml" ContentType="application/vnd.ms-office.drawingml.diagramDrawing+xml"/>
  <Override PartName="/ppt/slideLayouts/slideLayout6.xml" ContentType="application/vnd.openxmlformats-officedocument.presentationml.slideLayout+xml"/>
  <Default Extension="bin" ContentType="application/vnd.openxmlformats-officedocument.presentationml.printerSettings"/>
  <Override PartName="/ppt/notesSlides/notesSlide2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45" r:id="rId1"/>
  </p:sldMasterIdLst>
  <p:notesMasterIdLst>
    <p:notesMasterId r:id="rId28"/>
  </p:notesMasterIdLst>
  <p:sldIdLst>
    <p:sldId id="320" r:id="rId2"/>
    <p:sldId id="321" r:id="rId3"/>
    <p:sldId id="257" r:id="rId4"/>
    <p:sldId id="276" r:id="rId5"/>
    <p:sldId id="324" r:id="rId6"/>
    <p:sldId id="277" r:id="rId7"/>
    <p:sldId id="278" r:id="rId8"/>
    <p:sldId id="325" r:id="rId9"/>
    <p:sldId id="326" r:id="rId10"/>
    <p:sldId id="296" r:id="rId11"/>
    <p:sldId id="327" r:id="rId12"/>
    <p:sldId id="297" r:id="rId13"/>
    <p:sldId id="328" r:id="rId14"/>
    <p:sldId id="301" r:id="rId15"/>
    <p:sldId id="319" r:id="rId16"/>
    <p:sldId id="304" r:id="rId17"/>
    <p:sldId id="307" r:id="rId18"/>
    <p:sldId id="310" r:id="rId19"/>
    <p:sldId id="311" r:id="rId20"/>
    <p:sldId id="317" r:id="rId21"/>
    <p:sldId id="314" r:id="rId22"/>
    <p:sldId id="329" r:id="rId23"/>
    <p:sldId id="315" r:id="rId24"/>
    <p:sldId id="318" r:id="rId25"/>
    <p:sldId id="330" r:id="rId26"/>
    <p:sldId id="323" r:id="rId27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81156" autoAdjust="0"/>
  </p:normalViewPr>
  <p:slideViewPr>
    <p:cSldViewPr>
      <p:cViewPr varScale="1">
        <p:scale>
          <a:sx n="115" d="100"/>
          <a:sy n="115" d="100"/>
        </p:scale>
        <p:origin x="-22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7" d="100"/>
          <a:sy n="127" d="100"/>
        </p:scale>
        <p:origin x="-1008" y="-11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0A5A06-352A-F343-A538-22EA1C5C333F}" type="doc">
      <dgm:prSet loTypeId="urn:microsoft.com/office/officeart/2005/8/layout/arrow5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56B1CD2-8455-7E4B-96D7-414CB80DCB21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use of double DES results in a mapping that is not equivalent to a single DES encryption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9E3FD17-B4A4-7C45-88C0-20819969C39B}" type="parTrans" cxnId="{FDE91803-A9F0-8749-9D97-93C6C728F0B7}">
      <dgm:prSet/>
      <dgm:spPr/>
      <dgm:t>
        <a:bodyPr/>
        <a:lstStyle/>
        <a:p>
          <a:endParaRPr lang="en-US"/>
        </a:p>
      </dgm:t>
    </dgm:pt>
    <dgm:pt modelId="{ABCF0EFD-C3DE-BE4F-B2F8-E8F911CBF43A}" type="sibTrans" cxnId="{FDE91803-A9F0-8749-9D97-93C6C728F0B7}">
      <dgm:prSet/>
      <dgm:spPr/>
      <dgm:t>
        <a:bodyPr/>
        <a:lstStyle/>
        <a:p>
          <a:endParaRPr lang="en-US"/>
        </a:p>
      </dgm:t>
    </dgm:pt>
    <dgm:pt modelId="{ABBB2B24-D95A-3840-AD62-5975B77AA795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meet-in-the-middle attack algorithm will attack this scheme and does not depend on any particular property of DES but will work against any block encryption cipher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9DE476F-6BD2-884A-9AA9-24E0768961D7}" type="parTrans" cxnId="{B49C7608-0DA3-2D4C-A441-1D1785AEE941}">
      <dgm:prSet/>
      <dgm:spPr/>
      <dgm:t>
        <a:bodyPr/>
        <a:lstStyle/>
        <a:p>
          <a:endParaRPr lang="en-US"/>
        </a:p>
      </dgm:t>
    </dgm:pt>
    <dgm:pt modelId="{1A96AAF2-091E-8A48-807B-D5CEA818EB70}" type="sibTrans" cxnId="{B49C7608-0DA3-2D4C-A441-1D1785AEE941}">
      <dgm:prSet/>
      <dgm:spPr/>
      <dgm:t>
        <a:bodyPr/>
        <a:lstStyle/>
        <a:p>
          <a:endParaRPr lang="en-US"/>
        </a:p>
      </dgm:t>
    </dgm:pt>
    <dgm:pt modelId="{372E3E5B-EF8D-A24F-B8EF-C03EC62A8B69}" type="pres">
      <dgm:prSet presAssocID="{940A5A06-352A-F343-A538-22EA1C5C333F}" presName="diagram" presStyleCnt="0">
        <dgm:presLayoutVars>
          <dgm:dir/>
          <dgm:resizeHandles val="exact"/>
        </dgm:presLayoutVars>
      </dgm:prSet>
      <dgm:spPr/>
    </dgm:pt>
    <dgm:pt modelId="{CABB9488-165E-AF46-AD09-198A95CA42D5}" type="pres">
      <dgm:prSet presAssocID="{556B1CD2-8455-7E4B-96D7-414CB80DCB21}" presName="arrow" presStyleLbl="node1" presStyleIdx="0" presStyleCnt="2">
        <dgm:presLayoutVars>
          <dgm:bulletEnabled val="1"/>
        </dgm:presLayoutVars>
      </dgm:prSet>
      <dgm:spPr/>
    </dgm:pt>
    <dgm:pt modelId="{53700B98-CB5D-6E42-991E-36901AA3DD8A}" type="pres">
      <dgm:prSet presAssocID="{ABBB2B24-D95A-3840-AD62-5975B77AA795}" presName="arrow" presStyleLbl="node1" presStyleIdx="1" presStyleCnt="2">
        <dgm:presLayoutVars>
          <dgm:bulletEnabled val="1"/>
        </dgm:presLayoutVars>
      </dgm:prSet>
      <dgm:spPr/>
    </dgm:pt>
  </dgm:ptLst>
  <dgm:cxnLst>
    <dgm:cxn modelId="{B49C7608-0DA3-2D4C-A441-1D1785AEE941}" srcId="{940A5A06-352A-F343-A538-22EA1C5C333F}" destId="{ABBB2B24-D95A-3840-AD62-5975B77AA795}" srcOrd="1" destOrd="0" parTransId="{29DE476F-6BD2-884A-9AA9-24E0768961D7}" sibTransId="{1A96AAF2-091E-8A48-807B-D5CEA818EB70}"/>
    <dgm:cxn modelId="{6D38474A-A98C-9F41-A8F2-3D4DE82DB158}" type="presOf" srcId="{556B1CD2-8455-7E4B-96D7-414CB80DCB21}" destId="{CABB9488-165E-AF46-AD09-198A95CA42D5}" srcOrd="0" destOrd="0" presId="urn:microsoft.com/office/officeart/2005/8/layout/arrow5"/>
    <dgm:cxn modelId="{FDE91803-A9F0-8749-9D97-93C6C728F0B7}" srcId="{940A5A06-352A-F343-A538-22EA1C5C333F}" destId="{556B1CD2-8455-7E4B-96D7-414CB80DCB21}" srcOrd="0" destOrd="0" parTransId="{59E3FD17-B4A4-7C45-88C0-20819969C39B}" sibTransId="{ABCF0EFD-C3DE-BE4F-B2F8-E8F911CBF43A}"/>
    <dgm:cxn modelId="{28B4DB83-A615-1240-96C9-8FA04FED8CEE}" type="presOf" srcId="{940A5A06-352A-F343-A538-22EA1C5C333F}" destId="{372E3E5B-EF8D-A24F-B8EF-C03EC62A8B69}" srcOrd="0" destOrd="0" presId="urn:microsoft.com/office/officeart/2005/8/layout/arrow5"/>
    <dgm:cxn modelId="{A2CDDF4A-3187-2942-B816-25914AFBD2B1}" type="presOf" srcId="{ABBB2B24-D95A-3840-AD62-5975B77AA795}" destId="{53700B98-CB5D-6E42-991E-36901AA3DD8A}" srcOrd="0" destOrd="0" presId="urn:microsoft.com/office/officeart/2005/8/layout/arrow5"/>
    <dgm:cxn modelId="{6B018D68-06F7-294B-BA84-FD53C3662530}" type="presParOf" srcId="{372E3E5B-EF8D-A24F-B8EF-C03EC62A8B69}" destId="{CABB9488-165E-AF46-AD09-198A95CA42D5}" srcOrd="0" destOrd="0" presId="urn:microsoft.com/office/officeart/2005/8/layout/arrow5"/>
    <dgm:cxn modelId="{6C8F2DFB-7CB6-CB42-B91F-39A9C3F0E677}" type="presParOf" srcId="{372E3E5B-EF8D-A24F-B8EF-C03EC62A8B69}" destId="{53700B98-CB5D-6E42-991E-36901AA3DD8A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C216DB-ED2B-1644-B547-B90E16F29DD5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83B06D-8E94-E942-B828-2F655F2F04A0}">
      <dgm:prSet phldrT="[Text]"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Three-key 3DES has an effective key length of 168 bits and is defined </a:t>
          </a:r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as: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B920F1-553D-2D46-8465-E4F4CF910A57}" type="parTrans" cxnId="{5E24A378-C063-0546-8EE6-D8B851A66715}">
      <dgm:prSet/>
      <dgm:spPr/>
      <dgm:t>
        <a:bodyPr/>
        <a:lstStyle/>
        <a:p>
          <a:endParaRPr lang="en-US"/>
        </a:p>
      </dgm:t>
    </dgm:pt>
    <dgm:pt modelId="{BEC42A92-1379-B24C-A141-0F2FAB9EBC34}" type="sibTrans" cxnId="{5E24A378-C063-0546-8EE6-D8B851A66715}">
      <dgm:prSet/>
      <dgm:spPr/>
      <dgm:t>
        <a:bodyPr/>
        <a:lstStyle/>
        <a:p>
          <a:endParaRPr lang="en-US"/>
        </a:p>
      </dgm:t>
    </dgm:pt>
    <dgm:pt modelId="{E7380C2F-715F-564D-960A-EFF975110623}">
      <dgm:prSet custT="1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i="1" dirty="0" smtClean="0">
              <a:ea typeface="+mn-ea"/>
              <a:cs typeface="+mn-cs"/>
            </a:rPr>
            <a:t>C</a:t>
          </a:r>
          <a:r>
            <a:rPr lang="en-US" sz="1800" dirty="0" smtClean="0">
              <a:ea typeface="+mn-ea"/>
              <a:cs typeface="+mn-cs"/>
            </a:rPr>
            <a:t> = E( </a:t>
          </a:r>
          <a:r>
            <a:rPr lang="en-US" sz="1800" i="1" dirty="0" smtClean="0">
              <a:ea typeface="+mn-ea"/>
              <a:cs typeface="+mn-cs"/>
            </a:rPr>
            <a:t>K</a:t>
          </a:r>
          <a:r>
            <a:rPr lang="en-US" sz="1800" i="1" baseline="-25000" dirty="0" smtClean="0">
              <a:ea typeface="+mn-ea"/>
              <a:cs typeface="+mn-cs"/>
            </a:rPr>
            <a:t>3</a:t>
          </a:r>
          <a:r>
            <a:rPr lang="en-US" sz="1800" dirty="0" smtClean="0">
              <a:ea typeface="+mn-ea"/>
              <a:cs typeface="+mn-cs"/>
            </a:rPr>
            <a:t>, D( </a:t>
          </a:r>
          <a:r>
            <a:rPr lang="en-US" sz="1800" i="1" dirty="0" smtClean="0">
              <a:ea typeface="+mn-ea"/>
              <a:cs typeface="+mn-cs"/>
            </a:rPr>
            <a:t>K</a:t>
          </a:r>
          <a:r>
            <a:rPr lang="en-US" sz="1800" i="1" baseline="-25000" dirty="0" smtClean="0">
              <a:ea typeface="+mn-ea"/>
              <a:cs typeface="+mn-cs"/>
            </a:rPr>
            <a:t>2</a:t>
          </a:r>
          <a:r>
            <a:rPr lang="en-US" sz="1800" dirty="0" smtClean="0">
              <a:ea typeface="+mn-ea"/>
              <a:cs typeface="+mn-cs"/>
            </a:rPr>
            <a:t>, E( </a:t>
          </a:r>
          <a:r>
            <a:rPr lang="en-US" sz="1800" i="1" dirty="0" smtClean="0">
              <a:ea typeface="+mn-ea"/>
              <a:cs typeface="+mn-cs"/>
            </a:rPr>
            <a:t>K</a:t>
          </a:r>
          <a:r>
            <a:rPr lang="en-US" sz="1800" i="1" baseline="-25000" dirty="0" smtClean="0">
              <a:ea typeface="+mn-ea"/>
              <a:cs typeface="+mn-cs"/>
            </a:rPr>
            <a:t>1</a:t>
          </a:r>
          <a:r>
            <a:rPr lang="en-US" sz="1800" i="1" dirty="0" smtClean="0">
              <a:ea typeface="+mn-ea"/>
              <a:cs typeface="+mn-cs"/>
            </a:rPr>
            <a:t>,  P</a:t>
          </a:r>
          <a:r>
            <a:rPr lang="en-US" sz="1800" dirty="0" smtClean="0">
              <a:ea typeface="+mn-ea"/>
              <a:cs typeface="+mn-cs"/>
            </a:rPr>
            <a:t>)))</a:t>
          </a:r>
        </a:p>
      </dgm:t>
    </dgm:pt>
    <dgm:pt modelId="{90D40BFD-6BF0-6042-9114-72968A472306}" type="parTrans" cxnId="{CFA63F32-8365-C341-B5FA-457121D21D4F}">
      <dgm:prSet/>
      <dgm:spPr/>
      <dgm:t>
        <a:bodyPr/>
        <a:lstStyle/>
        <a:p>
          <a:endParaRPr lang="en-US"/>
        </a:p>
      </dgm:t>
    </dgm:pt>
    <dgm:pt modelId="{644890B0-9A52-BA4B-81CD-E482EF13A0B4}" type="sibTrans" cxnId="{CFA63F32-8365-C341-B5FA-457121D21D4F}">
      <dgm:prSet/>
      <dgm:spPr/>
      <dgm:t>
        <a:bodyPr/>
        <a:lstStyle/>
        <a:p>
          <a:endParaRPr lang="en-US"/>
        </a:p>
      </dgm:t>
    </dgm:pt>
    <dgm:pt modelId="{1F6D968B-9C81-7149-825C-4C1B5DBBAF05}">
      <dgm:prSet custT="1"/>
      <dgm:spPr/>
      <dgm:t>
        <a:bodyPr/>
        <a:lstStyle/>
        <a:p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Backward compatibility with DES is provided by </a:t>
          </a:r>
          <a:r>
            <a:rPr 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putting:</a:t>
          </a:r>
          <a:endParaRPr lang="en-US" sz="18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+mn-ea"/>
            <a:cs typeface="+mn-cs"/>
          </a:endParaRPr>
        </a:p>
      </dgm:t>
    </dgm:pt>
    <dgm:pt modelId="{DDC030CC-236E-6D4D-8E64-83324EC40F52}" type="parTrans" cxnId="{7B4EE2F3-0065-0C43-B34D-A1DF098B1CE3}">
      <dgm:prSet/>
      <dgm:spPr/>
      <dgm:t>
        <a:bodyPr/>
        <a:lstStyle/>
        <a:p>
          <a:endParaRPr lang="en-US"/>
        </a:p>
      </dgm:t>
    </dgm:pt>
    <dgm:pt modelId="{E6D289FB-2828-1443-8E24-3175B3B78C5D}" type="sibTrans" cxnId="{7B4EE2F3-0065-0C43-B34D-A1DF098B1CE3}">
      <dgm:prSet/>
      <dgm:spPr/>
      <dgm:t>
        <a:bodyPr/>
        <a:lstStyle/>
        <a:p>
          <a:endParaRPr lang="en-US"/>
        </a:p>
      </dgm:t>
    </dgm:pt>
    <dgm:pt modelId="{3F4EDAF9-9D08-1D44-AB52-71601EE4E50A}">
      <dgm:prSet custT="1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dirty="0" smtClean="0">
              <a:ea typeface="+mn-ea"/>
              <a:cs typeface="+mn-cs"/>
            </a:rPr>
            <a:t>K</a:t>
          </a:r>
          <a:r>
            <a:rPr lang="en-US" sz="1800" i="1" baseline="-25000" dirty="0" smtClean="0">
              <a:ea typeface="+mn-ea"/>
              <a:cs typeface="+mn-cs"/>
            </a:rPr>
            <a:t>3</a:t>
          </a:r>
          <a:r>
            <a:rPr lang="en-US" sz="1800" dirty="0" smtClean="0">
              <a:ea typeface="+mn-ea"/>
              <a:cs typeface="+mn-cs"/>
            </a:rPr>
            <a:t> = K</a:t>
          </a:r>
          <a:r>
            <a:rPr lang="en-US" sz="1800" i="1" baseline="-25000" dirty="0" smtClean="0">
              <a:ea typeface="+mn-ea"/>
              <a:cs typeface="+mn-cs"/>
            </a:rPr>
            <a:t>2</a:t>
          </a:r>
          <a:r>
            <a:rPr lang="en-US" sz="1800" dirty="0" smtClean="0">
              <a:ea typeface="+mn-ea"/>
              <a:cs typeface="+mn-cs"/>
            </a:rPr>
            <a:t> or K</a:t>
          </a:r>
          <a:r>
            <a:rPr lang="en-US" sz="1800" i="1" baseline="-25000" dirty="0" smtClean="0">
              <a:ea typeface="+mn-ea"/>
              <a:cs typeface="+mn-cs"/>
            </a:rPr>
            <a:t>1</a:t>
          </a:r>
          <a:r>
            <a:rPr lang="en-US" sz="1800" dirty="0" smtClean="0">
              <a:ea typeface="+mn-ea"/>
              <a:cs typeface="+mn-cs"/>
            </a:rPr>
            <a:t> = K</a:t>
          </a:r>
          <a:r>
            <a:rPr lang="en-US" sz="1800" i="1" baseline="-25000" dirty="0" smtClean="0">
              <a:ea typeface="+mn-ea"/>
              <a:cs typeface="+mn-cs"/>
            </a:rPr>
            <a:t>2</a:t>
          </a:r>
        </a:p>
      </dgm:t>
    </dgm:pt>
    <dgm:pt modelId="{8D97F396-8791-D143-904C-8BCA1AFBE763}" type="parTrans" cxnId="{9CF644C9-2F36-0F4E-88D0-D264FC9C6EE0}">
      <dgm:prSet/>
      <dgm:spPr/>
      <dgm:t>
        <a:bodyPr/>
        <a:lstStyle/>
        <a:p>
          <a:endParaRPr lang="en-US"/>
        </a:p>
      </dgm:t>
    </dgm:pt>
    <dgm:pt modelId="{D4836390-ABAF-D748-893E-862820630DC5}" type="sibTrans" cxnId="{9CF644C9-2F36-0F4E-88D0-D264FC9C6EE0}">
      <dgm:prSet/>
      <dgm:spPr/>
      <dgm:t>
        <a:bodyPr/>
        <a:lstStyle/>
        <a:p>
          <a:endParaRPr lang="en-US"/>
        </a:p>
      </dgm:t>
    </dgm:pt>
    <dgm:pt modelId="{3969A5AD-E6FA-AF46-8F98-FB5D920FDA77}" type="pres">
      <dgm:prSet presAssocID="{93C216DB-ED2B-1644-B547-B90E16F29DD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783D83-5AD2-1A44-A143-B88620F77D99}" type="pres">
      <dgm:prSet presAssocID="{E583B06D-8E94-E942-B828-2F655F2F04A0}" presName="linNode" presStyleCnt="0"/>
      <dgm:spPr/>
    </dgm:pt>
    <dgm:pt modelId="{555409E5-3EC4-B74F-9976-846F69623AD6}" type="pres">
      <dgm:prSet presAssocID="{E583B06D-8E94-E942-B828-2F655F2F04A0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5C4D4F-71A5-CF46-84AE-1A1B3AAB815F}" type="pres">
      <dgm:prSet presAssocID="{E583B06D-8E94-E942-B828-2F655F2F04A0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F88A7A-726D-D546-84B2-30A1F6D47072}" type="pres">
      <dgm:prSet presAssocID="{BEC42A92-1379-B24C-A141-0F2FAB9EBC34}" presName="sp" presStyleCnt="0"/>
      <dgm:spPr/>
    </dgm:pt>
    <dgm:pt modelId="{7F344B22-0B58-694F-8B66-08433083ED11}" type="pres">
      <dgm:prSet presAssocID="{1F6D968B-9C81-7149-825C-4C1B5DBBAF05}" presName="linNode" presStyleCnt="0"/>
      <dgm:spPr/>
    </dgm:pt>
    <dgm:pt modelId="{89932878-5AE7-6E41-B546-D00826EE62FB}" type="pres">
      <dgm:prSet presAssocID="{1F6D968B-9C81-7149-825C-4C1B5DBBAF05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4F1FB-1E63-E44A-A2B5-AFACABCAA9C9}" type="pres">
      <dgm:prSet presAssocID="{1F6D968B-9C81-7149-825C-4C1B5DBBAF05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F644C9-2F36-0F4E-88D0-D264FC9C6EE0}" srcId="{1F6D968B-9C81-7149-825C-4C1B5DBBAF05}" destId="{3F4EDAF9-9D08-1D44-AB52-71601EE4E50A}" srcOrd="0" destOrd="0" parTransId="{8D97F396-8791-D143-904C-8BCA1AFBE763}" sibTransId="{D4836390-ABAF-D748-893E-862820630DC5}"/>
    <dgm:cxn modelId="{9744ECEF-1C6F-9A48-9C75-0E4CFCB4CF84}" type="presOf" srcId="{E7380C2F-715F-564D-960A-EFF975110623}" destId="{0F5C4D4F-71A5-CF46-84AE-1A1B3AAB815F}" srcOrd="0" destOrd="0" presId="urn:microsoft.com/office/officeart/2005/8/layout/vList5"/>
    <dgm:cxn modelId="{69E60DD3-6CC7-CB48-B6E5-38DE13004B92}" type="presOf" srcId="{E583B06D-8E94-E942-B828-2F655F2F04A0}" destId="{555409E5-3EC4-B74F-9976-846F69623AD6}" srcOrd="0" destOrd="0" presId="urn:microsoft.com/office/officeart/2005/8/layout/vList5"/>
    <dgm:cxn modelId="{E27F98C2-B950-3849-A4ED-53372449227A}" type="presOf" srcId="{3F4EDAF9-9D08-1D44-AB52-71601EE4E50A}" destId="{3454F1FB-1E63-E44A-A2B5-AFACABCAA9C9}" srcOrd="0" destOrd="0" presId="urn:microsoft.com/office/officeart/2005/8/layout/vList5"/>
    <dgm:cxn modelId="{CFA63F32-8365-C341-B5FA-457121D21D4F}" srcId="{E583B06D-8E94-E942-B828-2F655F2F04A0}" destId="{E7380C2F-715F-564D-960A-EFF975110623}" srcOrd="0" destOrd="0" parTransId="{90D40BFD-6BF0-6042-9114-72968A472306}" sibTransId="{644890B0-9A52-BA4B-81CD-E482EF13A0B4}"/>
    <dgm:cxn modelId="{C4942CE2-4478-C24F-8816-573632A06092}" type="presOf" srcId="{1F6D968B-9C81-7149-825C-4C1B5DBBAF05}" destId="{89932878-5AE7-6E41-B546-D00826EE62FB}" srcOrd="0" destOrd="0" presId="urn:microsoft.com/office/officeart/2005/8/layout/vList5"/>
    <dgm:cxn modelId="{76413CE6-7162-AB41-9348-0052F43912B9}" type="presOf" srcId="{93C216DB-ED2B-1644-B547-B90E16F29DD5}" destId="{3969A5AD-E6FA-AF46-8F98-FB5D920FDA77}" srcOrd="0" destOrd="0" presId="urn:microsoft.com/office/officeart/2005/8/layout/vList5"/>
    <dgm:cxn modelId="{5E24A378-C063-0546-8EE6-D8B851A66715}" srcId="{93C216DB-ED2B-1644-B547-B90E16F29DD5}" destId="{E583B06D-8E94-E942-B828-2F655F2F04A0}" srcOrd="0" destOrd="0" parTransId="{5CB920F1-553D-2D46-8465-E4F4CF910A57}" sibTransId="{BEC42A92-1379-B24C-A141-0F2FAB9EBC34}"/>
    <dgm:cxn modelId="{7B4EE2F3-0065-0C43-B34D-A1DF098B1CE3}" srcId="{93C216DB-ED2B-1644-B547-B90E16F29DD5}" destId="{1F6D968B-9C81-7149-825C-4C1B5DBBAF05}" srcOrd="1" destOrd="0" parTransId="{DDC030CC-236E-6D4D-8E64-83324EC40F52}" sibTransId="{E6D289FB-2828-1443-8E24-3175B3B78C5D}"/>
    <dgm:cxn modelId="{DEFF0041-B968-474C-B0BD-1037F4CFFA6F}" type="presParOf" srcId="{3969A5AD-E6FA-AF46-8F98-FB5D920FDA77}" destId="{B2783D83-5AD2-1A44-A143-B88620F77D99}" srcOrd="0" destOrd="0" presId="urn:microsoft.com/office/officeart/2005/8/layout/vList5"/>
    <dgm:cxn modelId="{0B2C3CB9-749A-3B4F-A72F-E93F93EA7CBE}" type="presParOf" srcId="{B2783D83-5AD2-1A44-A143-B88620F77D99}" destId="{555409E5-3EC4-B74F-9976-846F69623AD6}" srcOrd="0" destOrd="0" presId="urn:microsoft.com/office/officeart/2005/8/layout/vList5"/>
    <dgm:cxn modelId="{39BFEA21-E380-584B-A5F1-B87E2B6AE378}" type="presParOf" srcId="{B2783D83-5AD2-1A44-A143-B88620F77D99}" destId="{0F5C4D4F-71A5-CF46-84AE-1A1B3AAB815F}" srcOrd="1" destOrd="0" presId="urn:microsoft.com/office/officeart/2005/8/layout/vList5"/>
    <dgm:cxn modelId="{912E7A75-0F92-DD4E-B23C-6E00331DA0E7}" type="presParOf" srcId="{3969A5AD-E6FA-AF46-8F98-FB5D920FDA77}" destId="{31F88A7A-726D-D546-84B2-30A1F6D47072}" srcOrd="1" destOrd="0" presId="urn:microsoft.com/office/officeart/2005/8/layout/vList5"/>
    <dgm:cxn modelId="{9A15E987-9A27-8C44-B0DD-06F65B34C097}" type="presParOf" srcId="{3969A5AD-E6FA-AF46-8F98-FB5D920FDA77}" destId="{7F344B22-0B58-694F-8B66-08433083ED11}" srcOrd="2" destOrd="0" presId="urn:microsoft.com/office/officeart/2005/8/layout/vList5"/>
    <dgm:cxn modelId="{222AC303-2C65-5C47-9AFF-8F84EC07360A}" type="presParOf" srcId="{7F344B22-0B58-694F-8B66-08433083ED11}" destId="{89932878-5AE7-6E41-B546-D00826EE62FB}" srcOrd="0" destOrd="0" presId="urn:microsoft.com/office/officeart/2005/8/layout/vList5"/>
    <dgm:cxn modelId="{1BD0B8E6-9ACA-1744-9BBD-72CB1A7C09D1}" type="presParOf" srcId="{7F344B22-0B58-694F-8B66-08433083ED11}" destId="{3454F1FB-1E63-E44A-A2B5-AFACABCAA9C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BE7BEC-545D-D64E-96EC-FE79BE33ECE6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31F54-E767-4243-8D8B-D3814424A10E}">
      <dgm:prSet phldrT="[Text]"/>
      <dgm:spPr/>
      <dgm:t>
        <a:bodyPr/>
        <a:lstStyle/>
        <a:p>
          <a:r>
            <a:rPr lang="en-US" b="1" i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There are three modes that make it possible to convert a block cipher into a stream cipher:</a:t>
          </a:r>
          <a:endParaRPr lang="en-US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22EB2EB-EB41-CF4E-BE7F-DD80A1B607F4}" type="parTrans" cxnId="{0CCAF309-2128-3445-8447-E606527F255A}">
      <dgm:prSet/>
      <dgm:spPr/>
      <dgm:t>
        <a:bodyPr/>
        <a:lstStyle/>
        <a:p>
          <a:endParaRPr lang="en-US"/>
        </a:p>
      </dgm:t>
    </dgm:pt>
    <dgm:pt modelId="{2B8BB445-5489-D644-849A-1A709E7BBF83}" type="sibTrans" cxnId="{0CCAF309-2128-3445-8447-E606527F255A}">
      <dgm:prSet/>
      <dgm:spPr/>
      <dgm:t>
        <a:bodyPr/>
        <a:lstStyle/>
        <a:p>
          <a:endParaRPr lang="en-US"/>
        </a:p>
      </dgm:t>
    </dgm:pt>
    <dgm:pt modelId="{58DD8CBF-0CDA-2F41-A832-938B991D04E2}">
      <dgm:prSet/>
      <dgm:spPr/>
      <dgm:t>
        <a:bodyPr/>
        <a:lstStyle/>
        <a:p>
          <a:r>
            <a:rPr lang="en-US" smtClean="0"/>
            <a:t>Cipher feedback (CFB) mode</a:t>
          </a:r>
          <a:endParaRPr lang="en-US" dirty="0" smtClean="0"/>
        </a:p>
      </dgm:t>
    </dgm:pt>
    <dgm:pt modelId="{4A86C97F-E9D6-5E41-9C6B-22CBDA85F866}" type="parTrans" cxnId="{092FD197-9B8E-BE43-885A-CD339F8BEBA3}">
      <dgm:prSet/>
      <dgm:spPr/>
      <dgm:t>
        <a:bodyPr/>
        <a:lstStyle/>
        <a:p>
          <a:endParaRPr lang="en-US"/>
        </a:p>
      </dgm:t>
    </dgm:pt>
    <dgm:pt modelId="{DB86FFFF-B2EF-2649-8D0B-33BAB33541C1}" type="sibTrans" cxnId="{092FD197-9B8E-BE43-885A-CD339F8BEBA3}">
      <dgm:prSet/>
      <dgm:spPr/>
      <dgm:t>
        <a:bodyPr/>
        <a:lstStyle/>
        <a:p>
          <a:endParaRPr lang="en-US"/>
        </a:p>
      </dgm:t>
    </dgm:pt>
    <dgm:pt modelId="{708EB527-8AD5-C840-89A6-88AF5EE9105B}">
      <dgm:prSet/>
      <dgm:spPr/>
      <dgm:t>
        <a:bodyPr/>
        <a:lstStyle/>
        <a:p>
          <a:r>
            <a:rPr lang="en-US" smtClean="0"/>
            <a:t>Output feedback (OFB) mode</a:t>
          </a:r>
          <a:endParaRPr lang="en-US" dirty="0" smtClean="0"/>
        </a:p>
      </dgm:t>
    </dgm:pt>
    <dgm:pt modelId="{3EADD320-B312-D443-86BA-21405D0AE39C}" type="parTrans" cxnId="{2708B42F-9165-2745-976A-80D6BB00462C}">
      <dgm:prSet/>
      <dgm:spPr/>
      <dgm:t>
        <a:bodyPr/>
        <a:lstStyle/>
        <a:p>
          <a:endParaRPr lang="en-US"/>
        </a:p>
      </dgm:t>
    </dgm:pt>
    <dgm:pt modelId="{C2AB7DC5-786D-4E4E-92A2-795F6F8871A7}" type="sibTrans" cxnId="{2708B42F-9165-2745-976A-80D6BB00462C}">
      <dgm:prSet/>
      <dgm:spPr/>
      <dgm:t>
        <a:bodyPr/>
        <a:lstStyle/>
        <a:p>
          <a:endParaRPr lang="en-US"/>
        </a:p>
      </dgm:t>
    </dgm:pt>
    <dgm:pt modelId="{DE5FE457-1C66-D84E-8BF1-85EFC0F4B3ED}">
      <dgm:prSet/>
      <dgm:spPr/>
      <dgm:t>
        <a:bodyPr/>
        <a:lstStyle/>
        <a:p>
          <a:r>
            <a:rPr lang="en-US" smtClean="0"/>
            <a:t>Counter (CTR) mode</a:t>
          </a:r>
          <a:endParaRPr lang="en-US" dirty="0" smtClean="0"/>
        </a:p>
      </dgm:t>
    </dgm:pt>
    <dgm:pt modelId="{0F72127E-7521-1E4E-962F-7378C8E261E1}" type="parTrans" cxnId="{B3DACF62-C4B6-C844-AFE7-D0D5A2695A7A}">
      <dgm:prSet/>
      <dgm:spPr/>
      <dgm:t>
        <a:bodyPr/>
        <a:lstStyle/>
        <a:p>
          <a:endParaRPr lang="en-US"/>
        </a:p>
      </dgm:t>
    </dgm:pt>
    <dgm:pt modelId="{E907E514-6085-DE46-A0F9-A9B7F7A4AD6E}" type="sibTrans" cxnId="{B3DACF62-C4B6-C844-AFE7-D0D5A2695A7A}">
      <dgm:prSet/>
      <dgm:spPr/>
      <dgm:t>
        <a:bodyPr/>
        <a:lstStyle/>
        <a:p>
          <a:endParaRPr lang="en-US"/>
        </a:p>
      </dgm:t>
    </dgm:pt>
    <dgm:pt modelId="{80F64FA5-C481-3543-8044-B7061D04AC23}" type="pres">
      <dgm:prSet presAssocID="{A1BE7BEC-545D-D64E-96EC-FE79BE33ECE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01821D2-68AC-424D-9A0A-86676DF95596}" type="pres">
      <dgm:prSet presAssocID="{96431F54-E767-4243-8D8B-D3814424A10E}" presName="root" presStyleCnt="0"/>
      <dgm:spPr/>
    </dgm:pt>
    <dgm:pt modelId="{EBCA17E4-FBD7-0B42-AD1B-2722B4074462}" type="pres">
      <dgm:prSet presAssocID="{96431F54-E767-4243-8D8B-D3814424A10E}" presName="rootComposite" presStyleCnt="0"/>
      <dgm:spPr/>
    </dgm:pt>
    <dgm:pt modelId="{CF140ED0-2604-B044-A020-DF33CC6F82A1}" type="pres">
      <dgm:prSet presAssocID="{96431F54-E767-4243-8D8B-D3814424A10E}" presName="rootText" presStyleLbl="node1" presStyleIdx="0" presStyleCnt="1"/>
      <dgm:spPr/>
      <dgm:t>
        <a:bodyPr/>
        <a:lstStyle/>
        <a:p>
          <a:endParaRPr lang="en-US"/>
        </a:p>
      </dgm:t>
    </dgm:pt>
    <dgm:pt modelId="{B0C7A249-3D26-1940-8E51-4AC8C83A92E5}" type="pres">
      <dgm:prSet presAssocID="{96431F54-E767-4243-8D8B-D3814424A10E}" presName="rootConnector" presStyleLbl="node1" presStyleIdx="0" presStyleCnt="1"/>
      <dgm:spPr/>
      <dgm:t>
        <a:bodyPr/>
        <a:lstStyle/>
        <a:p>
          <a:endParaRPr lang="en-US"/>
        </a:p>
      </dgm:t>
    </dgm:pt>
    <dgm:pt modelId="{8EE36E6F-F651-6444-BFE9-5ECE2483AF06}" type="pres">
      <dgm:prSet presAssocID="{96431F54-E767-4243-8D8B-D3814424A10E}" presName="childShape" presStyleCnt="0"/>
      <dgm:spPr/>
    </dgm:pt>
    <dgm:pt modelId="{49DAA590-1612-E647-8ED8-B7F56BBB34EC}" type="pres">
      <dgm:prSet presAssocID="{4A86C97F-E9D6-5E41-9C6B-22CBDA85F866}" presName="Name13" presStyleLbl="parChTrans1D2" presStyleIdx="0" presStyleCnt="3"/>
      <dgm:spPr/>
      <dgm:t>
        <a:bodyPr/>
        <a:lstStyle/>
        <a:p>
          <a:endParaRPr lang="en-US"/>
        </a:p>
      </dgm:t>
    </dgm:pt>
    <dgm:pt modelId="{C1BE3AAD-2BE3-1547-9164-66C5DFF33B78}" type="pres">
      <dgm:prSet presAssocID="{58DD8CBF-0CDA-2F41-A832-938B991D04E2}" presName="childText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6CB8C7-B4B5-7D47-A868-DAA68895D727}" type="pres">
      <dgm:prSet presAssocID="{3EADD320-B312-D443-86BA-21405D0AE39C}" presName="Name13" presStyleLbl="parChTrans1D2" presStyleIdx="1" presStyleCnt="3"/>
      <dgm:spPr/>
      <dgm:t>
        <a:bodyPr/>
        <a:lstStyle/>
        <a:p>
          <a:endParaRPr lang="en-US"/>
        </a:p>
      </dgm:t>
    </dgm:pt>
    <dgm:pt modelId="{C5A15383-9A9A-E74E-B74C-4985D51F9BC1}" type="pres">
      <dgm:prSet presAssocID="{708EB527-8AD5-C840-89A6-88AF5EE9105B}" presName="childText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3825C2-9D45-054A-AC04-3945249603C4}" type="pres">
      <dgm:prSet presAssocID="{0F72127E-7521-1E4E-962F-7378C8E261E1}" presName="Name13" presStyleLbl="parChTrans1D2" presStyleIdx="2" presStyleCnt="3"/>
      <dgm:spPr/>
      <dgm:t>
        <a:bodyPr/>
        <a:lstStyle/>
        <a:p>
          <a:endParaRPr lang="en-US"/>
        </a:p>
      </dgm:t>
    </dgm:pt>
    <dgm:pt modelId="{BCDA1758-61EC-A349-A07F-7AF5A8B669EC}" type="pres">
      <dgm:prSet presAssocID="{DE5FE457-1C66-D84E-8BF1-85EFC0F4B3ED}" presName="childText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79BD42-051F-114C-825A-7E935752EF15}" type="presOf" srcId="{3EADD320-B312-D443-86BA-21405D0AE39C}" destId="{6F6CB8C7-B4B5-7D47-A868-DAA68895D727}" srcOrd="0" destOrd="0" presId="urn:microsoft.com/office/officeart/2005/8/layout/hierarchy3"/>
    <dgm:cxn modelId="{0FA180E3-E194-FC4D-8B9C-E645AA0FFE65}" type="presOf" srcId="{708EB527-8AD5-C840-89A6-88AF5EE9105B}" destId="{C5A15383-9A9A-E74E-B74C-4985D51F9BC1}" srcOrd="0" destOrd="0" presId="urn:microsoft.com/office/officeart/2005/8/layout/hierarchy3"/>
    <dgm:cxn modelId="{C2CB3AC3-6584-5542-ADAB-CC04993A7B21}" type="presOf" srcId="{58DD8CBF-0CDA-2F41-A832-938B991D04E2}" destId="{C1BE3AAD-2BE3-1547-9164-66C5DFF33B78}" srcOrd="0" destOrd="0" presId="urn:microsoft.com/office/officeart/2005/8/layout/hierarchy3"/>
    <dgm:cxn modelId="{0CCAF309-2128-3445-8447-E606527F255A}" srcId="{A1BE7BEC-545D-D64E-96EC-FE79BE33ECE6}" destId="{96431F54-E767-4243-8D8B-D3814424A10E}" srcOrd="0" destOrd="0" parTransId="{222EB2EB-EB41-CF4E-BE7F-DD80A1B607F4}" sibTransId="{2B8BB445-5489-D644-849A-1A709E7BBF83}"/>
    <dgm:cxn modelId="{42833C12-EE4F-9F48-82C8-BDD3673190C1}" type="presOf" srcId="{96431F54-E767-4243-8D8B-D3814424A10E}" destId="{CF140ED0-2604-B044-A020-DF33CC6F82A1}" srcOrd="0" destOrd="0" presId="urn:microsoft.com/office/officeart/2005/8/layout/hierarchy3"/>
    <dgm:cxn modelId="{2708B42F-9165-2745-976A-80D6BB00462C}" srcId="{96431F54-E767-4243-8D8B-D3814424A10E}" destId="{708EB527-8AD5-C840-89A6-88AF5EE9105B}" srcOrd="1" destOrd="0" parTransId="{3EADD320-B312-D443-86BA-21405D0AE39C}" sibTransId="{C2AB7DC5-786D-4E4E-92A2-795F6F8871A7}"/>
    <dgm:cxn modelId="{20D6E141-6978-E544-90B0-CB27A78F15AF}" type="presOf" srcId="{A1BE7BEC-545D-D64E-96EC-FE79BE33ECE6}" destId="{80F64FA5-C481-3543-8044-B7061D04AC23}" srcOrd="0" destOrd="0" presId="urn:microsoft.com/office/officeart/2005/8/layout/hierarchy3"/>
    <dgm:cxn modelId="{42CD3BA4-A18B-ED49-B90A-1CBEBCA53ED7}" type="presOf" srcId="{0F72127E-7521-1E4E-962F-7378C8E261E1}" destId="{FA3825C2-9D45-054A-AC04-3945249603C4}" srcOrd="0" destOrd="0" presId="urn:microsoft.com/office/officeart/2005/8/layout/hierarchy3"/>
    <dgm:cxn modelId="{DC0EA702-34E6-4C4F-923A-6380D4028155}" type="presOf" srcId="{DE5FE457-1C66-D84E-8BF1-85EFC0F4B3ED}" destId="{BCDA1758-61EC-A349-A07F-7AF5A8B669EC}" srcOrd="0" destOrd="0" presId="urn:microsoft.com/office/officeart/2005/8/layout/hierarchy3"/>
    <dgm:cxn modelId="{0BC5F6F2-2D36-C541-9F87-9036D89E0DEA}" type="presOf" srcId="{96431F54-E767-4243-8D8B-D3814424A10E}" destId="{B0C7A249-3D26-1940-8E51-4AC8C83A92E5}" srcOrd="1" destOrd="0" presId="urn:microsoft.com/office/officeart/2005/8/layout/hierarchy3"/>
    <dgm:cxn modelId="{B3DACF62-C4B6-C844-AFE7-D0D5A2695A7A}" srcId="{96431F54-E767-4243-8D8B-D3814424A10E}" destId="{DE5FE457-1C66-D84E-8BF1-85EFC0F4B3ED}" srcOrd="2" destOrd="0" parTransId="{0F72127E-7521-1E4E-962F-7378C8E261E1}" sibTransId="{E907E514-6085-DE46-A0F9-A9B7F7A4AD6E}"/>
    <dgm:cxn modelId="{DE4F9511-A23E-1C46-9F6E-910331B65BBC}" type="presOf" srcId="{4A86C97F-E9D6-5E41-9C6B-22CBDA85F866}" destId="{49DAA590-1612-E647-8ED8-B7F56BBB34EC}" srcOrd="0" destOrd="0" presId="urn:microsoft.com/office/officeart/2005/8/layout/hierarchy3"/>
    <dgm:cxn modelId="{092FD197-9B8E-BE43-885A-CD339F8BEBA3}" srcId="{96431F54-E767-4243-8D8B-D3814424A10E}" destId="{58DD8CBF-0CDA-2F41-A832-938B991D04E2}" srcOrd="0" destOrd="0" parTransId="{4A86C97F-E9D6-5E41-9C6B-22CBDA85F866}" sibTransId="{DB86FFFF-B2EF-2649-8D0B-33BAB33541C1}"/>
    <dgm:cxn modelId="{479037D5-0A88-8F47-A29E-FFAD4DD0D85E}" type="presParOf" srcId="{80F64FA5-C481-3543-8044-B7061D04AC23}" destId="{601821D2-68AC-424D-9A0A-86676DF95596}" srcOrd="0" destOrd="0" presId="urn:microsoft.com/office/officeart/2005/8/layout/hierarchy3"/>
    <dgm:cxn modelId="{B87BFF52-514C-884C-BBA7-6B3D9B97D720}" type="presParOf" srcId="{601821D2-68AC-424D-9A0A-86676DF95596}" destId="{EBCA17E4-FBD7-0B42-AD1B-2722B4074462}" srcOrd="0" destOrd="0" presId="urn:microsoft.com/office/officeart/2005/8/layout/hierarchy3"/>
    <dgm:cxn modelId="{09F09E58-02AA-404B-8187-1F1B1B22A633}" type="presParOf" srcId="{EBCA17E4-FBD7-0B42-AD1B-2722B4074462}" destId="{CF140ED0-2604-B044-A020-DF33CC6F82A1}" srcOrd="0" destOrd="0" presId="urn:microsoft.com/office/officeart/2005/8/layout/hierarchy3"/>
    <dgm:cxn modelId="{9686C54F-EB3A-DF4C-B32B-4FF9AB43458C}" type="presParOf" srcId="{EBCA17E4-FBD7-0B42-AD1B-2722B4074462}" destId="{B0C7A249-3D26-1940-8E51-4AC8C83A92E5}" srcOrd="1" destOrd="0" presId="urn:microsoft.com/office/officeart/2005/8/layout/hierarchy3"/>
    <dgm:cxn modelId="{53423FBB-8E22-F041-9E15-927FAECABCCE}" type="presParOf" srcId="{601821D2-68AC-424D-9A0A-86676DF95596}" destId="{8EE36E6F-F651-6444-BFE9-5ECE2483AF06}" srcOrd="1" destOrd="0" presId="urn:microsoft.com/office/officeart/2005/8/layout/hierarchy3"/>
    <dgm:cxn modelId="{E530470F-C834-8246-96A2-C21B4E5E6E2B}" type="presParOf" srcId="{8EE36E6F-F651-6444-BFE9-5ECE2483AF06}" destId="{49DAA590-1612-E647-8ED8-B7F56BBB34EC}" srcOrd="0" destOrd="0" presId="urn:microsoft.com/office/officeart/2005/8/layout/hierarchy3"/>
    <dgm:cxn modelId="{69AE9138-E46F-384E-B8D2-B6FBF46A7C61}" type="presParOf" srcId="{8EE36E6F-F651-6444-BFE9-5ECE2483AF06}" destId="{C1BE3AAD-2BE3-1547-9164-66C5DFF33B78}" srcOrd="1" destOrd="0" presId="urn:microsoft.com/office/officeart/2005/8/layout/hierarchy3"/>
    <dgm:cxn modelId="{E3C84BE8-4258-B74D-B29C-3250F10E4EE5}" type="presParOf" srcId="{8EE36E6F-F651-6444-BFE9-5ECE2483AF06}" destId="{6F6CB8C7-B4B5-7D47-A868-DAA68895D727}" srcOrd="2" destOrd="0" presId="urn:microsoft.com/office/officeart/2005/8/layout/hierarchy3"/>
    <dgm:cxn modelId="{D05CCC19-DAD3-C047-A91C-6D1BA1E3AE16}" type="presParOf" srcId="{8EE36E6F-F651-6444-BFE9-5ECE2483AF06}" destId="{C5A15383-9A9A-E74E-B74C-4985D51F9BC1}" srcOrd="3" destOrd="0" presId="urn:microsoft.com/office/officeart/2005/8/layout/hierarchy3"/>
    <dgm:cxn modelId="{CD05A527-D3E5-8A46-A28D-3BE9A4C688A0}" type="presParOf" srcId="{8EE36E6F-F651-6444-BFE9-5ECE2483AF06}" destId="{FA3825C2-9D45-054A-AC04-3945249603C4}" srcOrd="4" destOrd="0" presId="urn:microsoft.com/office/officeart/2005/8/layout/hierarchy3"/>
    <dgm:cxn modelId="{630457C4-EEEB-4349-A18A-5DBC75622D5A}" type="presParOf" srcId="{8EE36E6F-F651-6444-BFE9-5ECE2483AF06}" destId="{BCDA1758-61EC-A349-A07F-7AF5A8B669EC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4A5FC0-9BF7-B64F-B658-33E02B8ADA54}" type="doc">
      <dgm:prSet loTypeId="urn:microsoft.com/office/officeart/2005/8/layout/venn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81B7D5-9248-1346-BA1B-B5EFA9F5651A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i="0" dirty="0" smtClean="0">
              <a:ea typeface="+mn-ea"/>
            </a:rPr>
            <a:t>A</a:t>
          </a:r>
          <a:r>
            <a:rPr lang="en-US" b="1" i="0" dirty="0" smtClean="0">
              <a:ea typeface="+mn-ea"/>
            </a:rPr>
            <a:t> </a:t>
          </a:r>
        </a:p>
        <a:p>
          <a:r>
            <a:rPr lang="en-US" b="1" i="0" dirty="0" smtClean="0">
              <a:ea typeface="+mn-ea"/>
            </a:rPr>
            <a:t>plaintext </a:t>
          </a:r>
        </a:p>
        <a:p>
          <a:r>
            <a:rPr lang="en-US" b="1" i="0" dirty="0" smtClean="0">
              <a:ea typeface="+mn-ea"/>
            </a:rPr>
            <a:t>P</a:t>
          </a:r>
          <a:endParaRPr lang="en-US" b="1" i="0" dirty="0"/>
        </a:p>
      </dgm:t>
    </dgm:pt>
    <dgm:pt modelId="{D4E1CA1D-45CE-0E49-AD5E-F94E022A92E5}" type="parTrans" cxnId="{CEBAEE55-DB95-9C4B-B87A-152048A3102A}">
      <dgm:prSet/>
      <dgm:spPr/>
      <dgm:t>
        <a:bodyPr/>
        <a:lstStyle/>
        <a:p>
          <a:endParaRPr lang="en-US"/>
        </a:p>
      </dgm:t>
    </dgm:pt>
    <dgm:pt modelId="{8243C005-3DF9-7F4A-9FD1-375C4D81F0CB}" type="sibTrans" cxnId="{CEBAEE55-DB95-9C4B-B87A-152048A3102A}">
      <dgm:prSet/>
      <dgm:spPr/>
      <dgm:t>
        <a:bodyPr/>
        <a:lstStyle/>
        <a:p>
          <a:endParaRPr lang="en-US"/>
        </a:p>
      </dgm:t>
    </dgm:pt>
    <dgm:pt modelId="{8D0CE915-DB1A-AB44-B7C0-05F2B8C44D5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 b="1" i="0" dirty="0" smtClean="0">
              <a:ea typeface="+mn-ea"/>
            </a:rPr>
            <a:t>A symmetric key</a:t>
          </a:r>
          <a:r>
            <a:rPr lang="en-US" b="1" i="0" dirty="0" smtClean="0">
              <a:ea typeface="+mn-ea"/>
            </a:rPr>
            <a:t> </a:t>
          </a:r>
        </a:p>
        <a:p>
          <a:r>
            <a:rPr lang="en-US" b="1" i="0" dirty="0" smtClean="0">
              <a:ea typeface="+mn-ea"/>
            </a:rPr>
            <a:t>K</a:t>
          </a:r>
          <a:endParaRPr lang="en-US" b="1" i="0" dirty="0" smtClean="0">
            <a:ea typeface="+mn-ea"/>
          </a:endParaRPr>
        </a:p>
      </dgm:t>
    </dgm:pt>
    <dgm:pt modelId="{7653926F-B238-794C-BFC2-A9BEAEFEED50}" type="parTrans" cxnId="{74229A0D-C19C-9943-AC08-F19739D9624E}">
      <dgm:prSet/>
      <dgm:spPr/>
      <dgm:t>
        <a:bodyPr/>
        <a:lstStyle/>
        <a:p>
          <a:endParaRPr lang="en-US"/>
        </a:p>
      </dgm:t>
    </dgm:pt>
    <dgm:pt modelId="{75A5BAC7-C1D0-594D-B607-CA7487EB3109}" type="sibTrans" cxnId="{74229A0D-C19C-9943-AC08-F19739D9624E}">
      <dgm:prSet/>
      <dgm:spPr/>
      <dgm:t>
        <a:bodyPr/>
        <a:lstStyle/>
        <a:p>
          <a:endParaRPr lang="en-US"/>
        </a:p>
      </dgm:t>
    </dgm:pt>
    <dgm:pt modelId="{4248B631-8187-5F44-8639-C9D50BEDA927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i="0" dirty="0" smtClean="0">
              <a:ea typeface="+mn-ea"/>
            </a:rPr>
            <a:t>A</a:t>
          </a:r>
          <a:r>
            <a:rPr lang="en-US" b="1" i="0" dirty="0" smtClean="0">
              <a:ea typeface="+mn-ea"/>
            </a:rPr>
            <a:t> </a:t>
          </a:r>
        </a:p>
        <a:p>
          <a:r>
            <a:rPr lang="en-US" b="1" i="0" dirty="0" smtClean="0">
              <a:ea typeface="+mn-ea"/>
            </a:rPr>
            <a:t>tweak </a:t>
          </a:r>
        </a:p>
        <a:p>
          <a:r>
            <a:rPr lang="en-US" b="1" i="0" dirty="0" smtClean="0">
              <a:ea typeface="+mn-ea"/>
            </a:rPr>
            <a:t>T</a:t>
          </a:r>
          <a:endParaRPr lang="en-US" b="1" i="0" dirty="0" smtClean="0">
            <a:ea typeface="+mn-ea"/>
          </a:endParaRPr>
        </a:p>
      </dgm:t>
    </dgm:pt>
    <dgm:pt modelId="{0B48AD14-2FF2-064E-A5C6-BC9B598868D4}" type="parTrans" cxnId="{4307799C-48B5-1F4E-ABBA-4BD4D68287A4}">
      <dgm:prSet/>
      <dgm:spPr/>
      <dgm:t>
        <a:bodyPr/>
        <a:lstStyle/>
        <a:p>
          <a:endParaRPr lang="en-US"/>
        </a:p>
      </dgm:t>
    </dgm:pt>
    <dgm:pt modelId="{D38E12EE-AF9A-F54E-BB84-EC62044BDF72}" type="sibTrans" cxnId="{4307799C-48B5-1F4E-ABBA-4BD4D68287A4}">
      <dgm:prSet/>
      <dgm:spPr/>
      <dgm:t>
        <a:bodyPr/>
        <a:lstStyle/>
        <a:p>
          <a:endParaRPr lang="en-US"/>
        </a:p>
      </dgm:t>
    </dgm:pt>
    <dgm:pt modelId="{A5AD9E62-00A9-7C4B-A207-E9FF4615E486}" type="pres">
      <dgm:prSet presAssocID="{644A5FC0-9BF7-B64F-B658-33E02B8ADA5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66C7A0-2BB9-604B-BE8A-1884C11DC43A}" type="pres">
      <dgm:prSet presAssocID="{8881B7D5-9248-1346-BA1B-B5EFA9F5651A}" presName="Name5" presStyleLbl="ven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B156C7-2C57-6442-8169-1B9D62C21849}" type="pres">
      <dgm:prSet presAssocID="{8243C005-3DF9-7F4A-9FD1-375C4D81F0CB}" presName="space" presStyleCnt="0"/>
      <dgm:spPr/>
    </dgm:pt>
    <dgm:pt modelId="{092D7A93-89F8-CC4D-A39E-0F1057655758}" type="pres">
      <dgm:prSet presAssocID="{8D0CE915-DB1A-AB44-B7C0-05F2B8C44D5B}" presName="Name5" presStyleLbl="vennNode1" presStyleIdx="1" presStyleCnt="3" custLinFactNeighborX="17273" custLinFactNeighborY="-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D8B56F-B023-CA4E-BBD2-F18C0E2B9888}" type="pres">
      <dgm:prSet presAssocID="{75A5BAC7-C1D0-594D-B607-CA7487EB3109}" presName="space" presStyleCnt="0"/>
      <dgm:spPr/>
    </dgm:pt>
    <dgm:pt modelId="{1387E1CC-22E4-7841-A5C3-409515B2A207}" type="pres">
      <dgm:prSet presAssocID="{4248B631-8187-5F44-8639-C9D50BEDA927}" presName="Name5" presStyleLbl="vennNode1" presStyleIdx="2" presStyleCnt="3" custLinFactNeighborX="40413" custLinFactNeighborY="-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49ADD6-56D8-8544-B452-63CAC4FC73D1}" type="presOf" srcId="{8881B7D5-9248-1346-BA1B-B5EFA9F5651A}" destId="{EA66C7A0-2BB9-604B-BE8A-1884C11DC43A}" srcOrd="0" destOrd="0" presId="urn:microsoft.com/office/officeart/2005/8/layout/venn3"/>
    <dgm:cxn modelId="{74229A0D-C19C-9943-AC08-F19739D9624E}" srcId="{644A5FC0-9BF7-B64F-B658-33E02B8ADA54}" destId="{8D0CE915-DB1A-AB44-B7C0-05F2B8C44D5B}" srcOrd="1" destOrd="0" parTransId="{7653926F-B238-794C-BFC2-A9BEAEFEED50}" sibTransId="{75A5BAC7-C1D0-594D-B607-CA7487EB3109}"/>
    <dgm:cxn modelId="{C7000ECD-519E-BB4E-BC0C-8C33DA68A51A}" type="presOf" srcId="{8D0CE915-DB1A-AB44-B7C0-05F2B8C44D5B}" destId="{092D7A93-89F8-CC4D-A39E-0F1057655758}" srcOrd="0" destOrd="0" presId="urn:microsoft.com/office/officeart/2005/8/layout/venn3"/>
    <dgm:cxn modelId="{CEBAEE55-DB95-9C4B-B87A-152048A3102A}" srcId="{644A5FC0-9BF7-B64F-B658-33E02B8ADA54}" destId="{8881B7D5-9248-1346-BA1B-B5EFA9F5651A}" srcOrd="0" destOrd="0" parTransId="{D4E1CA1D-45CE-0E49-AD5E-F94E022A92E5}" sibTransId="{8243C005-3DF9-7F4A-9FD1-375C4D81F0CB}"/>
    <dgm:cxn modelId="{F72145AE-CC61-344B-BF14-E32380481B59}" type="presOf" srcId="{4248B631-8187-5F44-8639-C9D50BEDA927}" destId="{1387E1CC-22E4-7841-A5C3-409515B2A207}" srcOrd="0" destOrd="0" presId="urn:microsoft.com/office/officeart/2005/8/layout/venn3"/>
    <dgm:cxn modelId="{22CF9C4E-31E7-9F4B-A4E4-CE2792749C68}" type="presOf" srcId="{644A5FC0-9BF7-B64F-B658-33E02B8ADA54}" destId="{A5AD9E62-00A9-7C4B-A207-E9FF4615E486}" srcOrd="0" destOrd="0" presId="urn:microsoft.com/office/officeart/2005/8/layout/venn3"/>
    <dgm:cxn modelId="{4307799C-48B5-1F4E-ABBA-4BD4D68287A4}" srcId="{644A5FC0-9BF7-B64F-B658-33E02B8ADA54}" destId="{4248B631-8187-5F44-8639-C9D50BEDA927}" srcOrd="2" destOrd="0" parTransId="{0B48AD14-2FF2-064E-A5C6-BC9B598868D4}" sibTransId="{D38E12EE-AF9A-F54E-BB84-EC62044BDF72}"/>
    <dgm:cxn modelId="{CBAE441F-E870-9644-A6FF-2DF63C152BBD}" type="presParOf" srcId="{A5AD9E62-00A9-7C4B-A207-E9FF4615E486}" destId="{EA66C7A0-2BB9-604B-BE8A-1884C11DC43A}" srcOrd="0" destOrd="0" presId="urn:microsoft.com/office/officeart/2005/8/layout/venn3"/>
    <dgm:cxn modelId="{2ACEF40E-89D0-4045-9103-EA7C5E737E3C}" type="presParOf" srcId="{A5AD9E62-00A9-7C4B-A207-E9FF4615E486}" destId="{03B156C7-2C57-6442-8169-1B9D62C21849}" srcOrd="1" destOrd="0" presId="urn:microsoft.com/office/officeart/2005/8/layout/venn3"/>
    <dgm:cxn modelId="{339F2FF9-EA3B-0A49-A1BD-DA4AC617C25B}" type="presParOf" srcId="{A5AD9E62-00A9-7C4B-A207-E9FF4615E486}" destId="{092D7A93-89F8-CC4D-A39E-0F1057655758}" srcOrd="2" destOrd="0" presId="urn:microsoft.com/office/officeart/2005/8/layout/venn3"/>
    <dgm:cxn modelId="{D852F623-624F-AF41-A645-2A7A8EF1458D}" type="presParOf" srcId="{A5AD9E62-00A9-7C4B-A207-E9FF4615E486}" destId="{D8D8B56F-B023-CA4E-BBD2-F18C0E2B9888}" srcOrd="3" destOrd="0" presId="urn:microsoft.com/office/officeart/2005/8/layout/venn3"/>
    <dgm:cxn modelId="{0252B4F0-94AF-1046-8B51-AAB239F92683}" type="presParOf" srcId="{A5AD9E62-00A9-7C4B-A207-E9FF4615E486}" destId="{1387E1CC-22E4-7841-A5C3-409515B2A207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ABB9488-165E-AF46-AD09-198A95CA42D5}">
      <dsp:nvSpPr>
        <dsp:cNvPr id="0" name=""/>
        <dsp:cNvSpPr/>
      </dsp:nvSpPr>
      <dsp:spPr>
        <a:xfrm rot="16200000">
          <a:off x="654" y="340872"/>
          <a:ext cx="4109330" cy="4109330"/>
        </a:xfrm>
        <a:prstGeom prst="downArrow">
          <a:avLst>
            <a:gd name="adj1" fmla="val 50000"/>
            <a:gd name="adj2" fmla="val 35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use of double DES results in a mapping that is not equivalent to a single DES encryption</a:t>
          </a:r>
          <a:endParaRPr lang="en-US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6200000">
        <a:off x="654" y="340872"/>
        <a:ext cx="4109330" cy="4109330"/>
      </dsp:txXfrm>
    </dsp:sp>
    <dsp:sp modelId="{53700B98-CB5D-6E42-991E-36901AA3DD8A}">
      <dsp:nvSpPr>
        <dsp:cNvPr id="0" name=""/>
        <dsp:cNvSpPr/>
      </dsp:nvSpPr>
      <dsp:spPr>
        <a:xfrm rot="5400000">
          <a:off x="4348215" y="340872"/>
          <a:ext cx="4109330" cy="4109330"/>
        </a:xfrm>
        <a:prstGeom prst="downArrow">
          <a:avLst>
            <a:gd name="adj1" fmla="val 50000"/>
            <a:gd name="adj2" fmla="val 35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meet-in-the-middle attack algorithm will attack this scheme and does not depend on any particular property of DES but will work against any block encryption cipher</a:t>
          </a:r>
          <a:endParaRPr lang="en-US" sz="1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4348215" y="340872"/>
        <a:ext cx="4109330" cy="410933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F5C4D4F-71A5-CF46-84AE-1A1B3AAB815F}">
      <dsp:nvSpPr>
        <dsp:cNvPr id="0" name=""/>
        <dsp:cNvSpPr/>
      </dsp:nvSpPr>
      <dsp:spPr>
        <a:xfrm rot="5400000">
          <a:off x="3881726" y="-1459704"/>
          <a:ext cx="941635" cy="4096512"/>
        </a:xfrm>
        <a:prstGeom prst="round2SameRect">
          <a:avLst/>
        </a:prstGeom>
        <a:solidFill>
          <a:schemeClr val="bg1"/>
        </a:solidFill>
        <a:ln w="38100" cap="flat" cmpd="sng" algn="ctr">
          <a:solidFill>
            <a:schemeClr val="accent1"/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i="1" kern="1200" dirty="0" smtClean="0">
              <a:ea typeface="+mn-ea"/>
              <a:cs typeface="+mn-cs"/>
            </a:rPr>
            <a:t>C</a:t>
          </a:r>
          <a:r>
            <a:rPr lang="en-US" sz="1800" kern="1200" dirty="0" smtClean="0">
              <a:ea typeface="+mn-ea"/>
              <a:cs typeface="+mn-cs"/>
            </a:rPr>
            <a:t> = E( </a:t>
          </a:r>
          <a:r>
            <a:rPr lang="en-US" sz="1800" i="1" kern="1200" dirty="0" smtClean="0">
              <a:ea typeface="+mn-ea"/>
              <a:cs typeface="+mn-cs"/>
            </a:rPr>
            <a:t>K</a:t>
          </a:r>
          <a:r>
            <a:rPr lang="en-US" sz="1800" i="1" kern="1200" baseline="-25000" dirty="0" smtClean="0">
              <a:ea typeface="+mn-ea"/>
              <a:cs typeface="+mn-cs"/>
            </a:rPr>
            <a:t>3</a:t>
          </a:r>
          <a:r>
            <a:rPr lang="en-US" sz="1800" kern="1200" dirty="0" smtClean="0">
              <a:ea typeface="+mn-ea"/>
              <a:cs typeface="+mn-cs"/>
            </a:rPr>
            <a:t>, D( </a:t>
          </a:r>
          <a:r>
            <a:rPr lang="en-US" sz="1800" i="1" kern="1200" dirty="0" smtClean="0">
              <a:ea typeface="+mn-ea"/>
              <a:cs typeface="+mn-cs"/>
            </a:rPr>
            <a:t>K</a:t>
          </a:r>
          <a:r>
            <a:rPr lang="en-US" sz="1800" i="1" kern="1200" baseline="-25000" dirty="0" smtClean="0">
              <a:ea typeface="+mn-ea"/>
              <a:cs typeface="+mn-cs"/>
            </a:rPr>
            <a:t>2</a:t>
          </a:r>
          <a:r>
            <a:rPr lang="en-US" sz="1800" kern="1200" dirty="0" smtClean="0">
              <a:ea typeface="+mn-ea"/>
              <a:cs typeface="+mn-cs"/>
            </a:rPr>
            <a:t>, E( </a:t>
          </a:r>
          <a:r>
            <a:rPr lang="en-US" sz="1800" i="1" kern="1200" dirty="0" smtClean="0">
              <a:ea typeface="+mn-ea"/>
              <a:cs typeface="+mn-cs"/>
            </a:rPr>
            <a:t>K</a:t>
          </a:r>
          <a:r>
            <a:rPr lang="en-US" sz="1800" i="1" kern="1200" baseline="-25000" dirty="0" smtClean="0">
              <a:ea typeface="+mn-ea"/>
              <a:cs typeface="+mn-cs"/>
            </a:rPr>
            <a:t>1</a:t>
          </a:r>
          <a:r>
            <a:rPr lang="en-US" sz="1800" i="1" kern="1200" dirty="0" smtClean="0">
              <a:ea typeface="+mn-ea"/>
              <a:cs typeface="+mn-cs"/>
            </a:rPr>
            <a:t>,  P</a:t>
          </a:r>
          <a:r>
            <a:rPr lang="en-US" sz="1800" kern="1200" dirty="0" smtClean="0">
              <a:ea typeface="+mn-ea"/>
              <a:cs typeface="+mn-cs"/>
            </a:rPr>
            <a:t>)))</a:t>
          </a:r>
        </a:p>
      </dsp:txBody>
      <dsp:txXfrm rot="5400000">
        <a:off x="3881726" y="-1459704"/>
        <a:ext cx="941635" cy="4096512"/>
      </dsp:txXfrm>
    </dsp:sp>
    <dsp:sp modelId="{555409E5-3EC4-B74F-9976-846F69623AD6}">
      <dsp:nvSpPr>
        <dsp:cNvPr id="0" name=""/>
        <dsp:cNvSpPr/>
      </dsp:nvSpPr>
      <dsp:spPr>
        <a:xfrm>
          <a:off x="0" y="29"/>
          <a:ext cx="2304288" cy="1177044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Three-key 3DES has an effective key length of 168 bits and is defined </a:t>
          </a: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as: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29"/>
        <a:ext cx="2304288" cy="1177044"/>
      </dsp:txXfrm>
    </dsp:sp>
    <dsp:sp modelId="{3454F1FB-1E63-E44A-A2B5-AFACABCAA9C9}">
      <dsp:nvSpPr>
        <dsp:cNvPr id="0" name=""/>
        <dsp:cNvSpPr/>
      </dsp:nvSpPr>
      <dsp:spPr>
        <a:xfrm rot="5400000">
          <a:off x="3881726" y="-223807"/>
          <a:ext cx="941635" cy="4096512"/>
        </a:xfrm>
        <a:prstGeom prst="round2SameRect">
          <a:avLst/>
        </a:prstGeom>
        <a:solidFill>
          <a:schemeClr val="bg1"/>
        </a:solidFill>
        <a:ln w="38100" cap="flat" cmpd="sng" algn="ctr">
          <a:solidFill>
            <a:schemeClr val="accent1"/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ea typeface="+mn-ea"/>
              <a:cs typeface="+mn-cs"/>
            </a:rPr>
            <a:t>K</a:t>
          </a:r>
          <a:r>
            <a:rPr lang="en-US" sz="1800" i="1" kern="1200" baseline="-25000" dirty="0" smtClean="0">
              <a:ea typeface="+mn-ea"/>
              <a:cs typeface="+mn-cs"/>
            </a:rPr>
            <a:t>3</a:t>
          </a:r>
          <a:r>
            <a:rPr lang="en-US" sz="1800" kern="1200" dirty="0" smtClean="0">
              <a:ea typeface="+mn-ea"/>
              <a:cs typeface="+mn-cs"/>
            </a:rPr>
            <a:t> = K</a:t>
          </a:r>
          <a:r>
            <a:rPr lang="en-US" sz="1800" i="1" kern="1200" baseline="-25000" dirty="0" smtClean="0">
              <a:ea typeface="+mn-ea"/>
              <a:cs typeface="+mn-cs"/>
            </a:rPr>
            <a:t>2</a:t>
          </a:r>
          <a:r>
            <a:rPr lang="en-US" sz="1800" kern="1200" dirty="0" smtClean="0">
              <a:ea typeface="+mn-ea"/>
              <a:cs typeface="+mn-cs"/>
            </a:rPr>
            <a:t> or K</a:t>
          </a:r>
          <a:r>
            <a:rPr lang="en-US" sz="1800" i="1" kern="1200" baseline="-25000" dirty="0" smtClean="0">
              <a:ea typeface="+mn-ea"/>
              <a:cs typeface="+mn-cs"/>
            </a:rPr>
            <a:t>1</a:t>
          </a:r>
          <a:r>
            <a:rPr lang="en-US" sz="1800" kern="1200" dirty="0" smtClean="0">
              <a:ea typeface="+mn-ea"/>
              <a:cs typeface="+mn-cs"/>
            </a:rPr>
            <a:t> = K</a:t>
          </a:r>
          <a:r>
            <a:rPr lang="en-US" sz="1800" i="1" kern="1200" baseline="-25000" dirty="0" smtClean="0">
              <a:ea typeface="+mn-ea"/>
              <a:cs typeface="+mn-cs"/>
            </a:rPr>
            <a:t>2</a:t>
          </a:r>
        </a:p>
      </dsp:txBody>
      <dsp:txXfrm rot="5400000">
        <a:off x="3881726" y="-223807"/>
        <a:ext cx="941635" cy="4096512"/>
      </dsp:txXfrm>
    </dsp:sp>
    <dsp:sp modelId="{89932878-5AE7-6E41-B546-D00826EE62FB}">
      <dsp:nvSpPr>
        <dsp:cNvPr id="0" name=""/>
        <dsp:cNvSpPr/>
      </dsp:nvSpPr>
      <dsp:spPr>
        <a:xfrm>
          <a:off x="0" y="1235926"/>
          <a:ext cx="2304288" cy="1177044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Backward compatibility with DES is provided by </a:t>
          </a: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putting:</a:t>
          </a:r>
          <a:endParaRPr lang="en-US" sz="1800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+mn-ea"/>
            <a:cs typeface="+mn-cs"/>
          </a:endParaRPr>
        </a:p>
      </dsp:txBody>
      <dsp:txXfrm>
        <a:off x="0" y="1235926"/>
        <a:ext cx="2304288" cy="1177044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F140ED0-2604-B044-A020-DF33CC6F82A1}">
      <dsp:nvSpPr>
        <dsp:cNvPr id="0" name=""/>
        <dsp:cNvSpPr/>
      </dsp:nvSpPr>
      <dsp:spPr>
        <a:xfrm>
          <a:off x="1607120" y="560"/>
          <a:ext cx="2043559" cy="102177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There are three modes that make it possible to convert a block cipher into a stream cipher:</a:t>
          </a:r>
          <a:endParaRPr lang="en-US" sz="15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07120" y="560"/>
        <a:ext cx="2043559" cy="1021779"/>
      </dsp:txXfrm>
    </dsp:sp>
    <dsp:sp modelId="{49DAA590-1612-E647-8ED8-B7F56BBB34EC}">
      <dsp:nvSpPr>
        <dsp:cNvPr id="0" name=""/>
        <dsp:cNvSpPr/>
      </dsp:nvSpPr>
      <dsp:spPr>
        <a:xfrm>
          <a:off x="1811476" y="1022340"/>
          <a:ext cx="204355" cy="766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6334"/>
              </a:lnTo>
              <a:lnTo>
                <a:pt x="204355" y="766334"/>
              </a:lnTo>
            </a:path>
          </a:pathLst>
        </a:cu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BE3AAD-2BE3-1547-9164-66C5DFF33B78}">
      <dsp:nvSpPr>
        <dsp:cNvPr id="0" name=""/>
        <dsp:cNvSpPr/>
      </dsp:nvSpPr>
      <dsp:spPr>
        <a:xfrm>
          <a:off x="2015832" y="1277785"/>
          <a:ext cx="1634847" cy="10217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Cipher feedback (CFB) mode</a:t>
          </a:r>
          <a:endParaRPr lang="en-US" sz="2100" kern="1200" dirty="0" smtClean="0"/>
        </a:p>
      </dsp:txBody>
      <dsp:txXfrm>
        <a:off x="2015832" y="1277785"/>
        <a:ext cx="1634847" cy="1021779"/>
      </dsp:txXfrm>
    </dsp:sp>
    <dsp:sp modelId="{6F6CB8C7-B4B5-7D47-A868-DAA68895D727}">
      <dsp:nvSpPr>
        <dsp:cNvPr id="0" name=""/>
        <dsp:cNvSpPr/>
      </dsp:nvSpPr>
      <dsp:spPr>
        <a:xfrm>
          <a:off x="1811476" y="1022340"/>
          <a:ext cx="204355" cy="2043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3559"/>
              </a:lnTo>
              <a:lnTo>
                <a:pt x="204355" y="2043559"/>
              </a:lnTo>
            </a:path>
          </a:pathLst>
        </a:cu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A15383-9A9A-E74E-B74C-4985D51F9BC1}">
      <dsp:nvSpPr>
        <dsp:cNvPr id="0" name=""/>
        <dsp:cNvSpPr/>
      </dsp:nvSpPr>
      <dsp:spPr>
        <a:xfrm>
          <a:off x="2015832" y="2555009"/>
          <a:ext cx="1634847" cy="10217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Output feedback (OFB) mode</a:t>
          </a:r>
          <a:endParaRPr lang="en-US" sz="2100" kern="1200" dirty="0" smtClean="0"/>
        </a:p>
      </dsp:txBody>
      <dsp:txXfrm>
        <a:off x="2015832" y="2555009"/>
        <a:ext cx="1634847" cy="1021779"/>
      </dsp:txXfrm>
    </dsp:sp>
    <dsp:sp modelId="{FA3825C2-9D45-054A-AC04-3945249603C4}">
      <dsp:nvSpPr>
        <dsp:cNvPr id="0" name=""/>
        <dsp:cNvSpPr/>
      </dsp:nvSpPr>
      <dsp:spPr>
        <a:xfrm>
          <a:off x="1811476" y="1022340"/>
          <a:ext cx="204355" cy="3320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0783"/>
              </a:lnTo>
              <a:lnTo>
                <a:pt x="204355" y="3320783"/>
              </a:lnTo>
            </a:path>
          </a:pathLst>
        </a:cu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A1758-61EC-A349-A07F-7AF5A8B669EC}">
      <dsp:nvSpPr>
        <dsp:cNvPr id="0" name=""/>
        <dsp:cNvSpPr/>
      </dsp:nvSpPr>
      <dsp:spPr>
        <a:xfrm>
          <a:off x="2015832" y="3832234"/>
          <a:ext cx="1634847" cy="10217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Counter (CTR) mode</a:t>
          </a:r>
          <a:endParaRPr lang="en-US" sz="2100" kern="1200" dirty="0" smtClean="0"/>
        </a:p>
      </dsp:txBody>
      <dsp:txXfrm>
        <a:off x="2015832" y="3832234"/>
        <a:ext cx="1634847" cy="1021779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A66C7A0-2BB9-604B-BE8A-1884C11DC43A}">
      <dsp:nvSpPr>
        <dsp:cNvPr id="0" name=""/>
        <dsp:cNvSpPr/>
      </dsp:nvSpPr>
      <dsp:spPr>
        <a:xfrm>
          <a:off x="1011733" y="1289"/>
          <a:ext cx="1800820" cy="1800820"/>
        </a:xfrm>
        <a:prstGeom prst="ellipse">
          <a:avLst/>
        </a:prstGeom>
        <a:solidFill>
          <a:schemeClr val="bg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105" tIns="22860" rIns="99105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ea typeface="+mn-ea"/>
            </a:rPr>
            <a:t>A</a:t>
          </a:r>
          <a:r>
            <a:rPr lang="en-US" sz="1800" b="1" i="0" kern="1200" dirty="0" smtClean="0">
              <a:ea typeface="+mn-ea"/>
            </a:rPr>
            <a:t>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ea typeface="+mn-ea"/>
            </a:rPr>
            <a:t>plaintext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ea typeface="+mn-ea"/>
            </a:rPr>
            <a:t>P</a:t>
          </a:r>
          <a:endParaRPr lang="en-US" sz="1800" b="1" i="0" kern="1200" dirty="0"/>
        </a:p>
      </dsp:txBody>
      <dsp:txXfrm>
        <a:off x="1011733" y="1289"/>
        <a:ext cx="1800820" cy="1800820"/>
      </dsp:txXfrm>
    </dsp:sp>
    <dsp:sp modelId="{092D7A93-89F8-CC4D-A39E-0F1057655758}">
      <dsp:nvSpPr>
        <dsp:cNvPr id="0" name=""/>
        <dsp:cNvSpPr/>
      </dsp:nvSpPr>
      <dsp:spPr>
        <a:xfrm>
          <a:off x="2514600" y="0"/>
          <a:ext cx="1800820" cy="1800820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alpha val="50000"/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alpha val="50000"/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105" tIns="22860" rIns="99105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ea typeface="+mn-ea"/>
            </a:rPr>
            <a:t>A symmetric key</a:t>
          </a:r>
          <a:r>
            <a:rPr lang="en-US" sz="1800" b="1" i="0" kern="1200" dirty="0" smtClean="0">
              <a:ea typeface="+mn-ea"/>
            </a:rPr>
            <a:t>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ea typeface="+mn-ea"/>
            </a:rPr>
            <a:t>K</a:t>
          </a:r>
          <a:endParaRPr lang="en-US" sz="1800" b="1" i="0" kern="1200" dirty="0" smtClean="0">
            <a:ea typeface="+mn-ea"/>
          </a:endParaRPr>
        </a:p>
      </dsp:txBody>
      <dsp:txXfrm>
        <a:off x="2514600" y="0"/>
        <a:ext cx="1800820" cy="1800820"/>
      </dsp:txXfrm>
    </dsp:sp>
    <dsp:sp modelId="{1387E1CC-22E4-7841-A5C3-409515B2A207}">
      <dsp:nvSpPr>
        <dsp:cNvPr id="0" name=""/>
        <dsp:cNvSpPr/>
      </dsp:nvSpPr>
      <dsp:spPr>
        <a:xfrm>
          <a:off x="4038599" y="0"/>
          <a:ext cx="1800820" cy="1800820"/>
        </a:xfrm>
        <a:prstGeom prst="ellipse">
          <a:avLst/>
        </a:prstGeom>
        <a:solidFill>
          <a:schemeClr val="bg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105" tIns="22860" rIns="99105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ea typeface="+mn-ea"/>
            </a:rPr>
            <a:t>A</a:t>
          </a:r>
          <a:r>
            <a:rPr lang="en-US" sz="1800" b="1" i="0" kern="1200" dirty="0" smtClean="0">
              <a:ea typeface="+mn-ea"/>
            </a:rPr>
            <a:t>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ea typeface="+mn-ea"/>
            </a:rPr>
            <a:t>tweak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ea typeface="+mn-ea"/>
            </a:rPr>
            <a:t>T</a:t>
          </a:r>
          <a:endParaRPr lang="en-US" sz="1800" b="1" i="0" kern="1200" dirty="0" smtClean="0">
            <a:ea typeface="+mn-ea"/>
          </a:endParaRPr>
        </a:p>
      </dsp:txBody>
      <dsp:txXfrm>
        <a:off x="4038599" y="0"/>
        <a:ext cx="1800820" cy="1800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fld id="{38076705-864B-4D45-B85F-06B6083622B7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DAC19D-5794-124D-943B-99E3BD3527A0}" type="slidenum">
              <a:rPr lang="en-AU">
                <a:latin typeface="Arial" pitchFamily="-84" charset="0"/>
              </a:rPr>
              <a:pPr/>
              <a:t>1</a:t>
            </a:fld>
            <a:endParaRPr lang="en-AU">
              <a:latin typeface="Arial" pitchFamily="-84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 New Roman" pitchFamily="-84" charset="0"/>
                <a:ea typeface="ＭＳ Ｐゴシック" pitchFamily="-84" charset="-128"/>
                <a:cs typeface="ＭＳ Ｐゴシック" pitchFamily="-84" charset="-128"/>
              </a:rPr>
              <a:t>Lecture slides prepared for “Cryptography and Network Security”, 6/e, by William Stallings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Chapter 6 – “</a:t>
            </a:r>
            <a:r>
              <a:rPr lang="en-AU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 Cipher Operation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”.</a:t>
            </a:r>
            <a:endParaRPr lang="en-AU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/>
            <a:endParaRPr lang="en-AU" dirty="0" smtClean="0">
              <a:latin typeface="Times New Roman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/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72F409-F23D-5F4E-81D9-1B454B56C927}" type="slidenum">
              <a:rPr lang="en-AU">
                <a:latin typeface="Arial" pitchFamily="-84" charset="0"/>
              </a:rPr>
              <a:pPr/>
              <a:t>10</a:t>
            </a:fld>
            <a:endParaRPr lang="en-AU">
              <a:latin typeface="Arial" pitchFamily="-84" charset="0"/>
            </a:endParaRPr>
          </a:p>
        </p:txBody>
      </p:sp>
      <p:sp>
        <p:nvSpPr>
          <p:cNvPr id="3584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 block cipher takes a fixed-length block of text of length b  bits and a key as input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produces a b -bit block of ciphertext. If the amount of plaintext to be encrypted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greater than b  bits, then the block cipher can still be used by breaking the plaintext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up into b -bit blocks. When multiple blocks of plaintext are encrypted using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same key, a number of security issues arise. To apply a block cipher in a variety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applications, five modes of operation  have been defined by NIST (SP 800-38A).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essence, a mode of operation is a technique for enhancing the effect of a cryptographic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algorithm or adapting the algorithm for an application, such as applying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block cipher to a sequence of data blocks or a data stream. The five modes are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intended to cover a wide variety of applications of encryption for which a block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 could be used. These modes are intended for use with any symmetric block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cipher, including triple DES and AES.</a:t>
            </a:r>
            <a:endParaRPr lang="en-AU" smtClean="0">
              <a:latin typeface="Times-Roman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modes are summarized in Table 6.1 and described in this and the following sections.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14DA7A-72C1-AF4C-A5E0-570FD844E82A}" type="slidenum">
              <a:rPr lang="en-AU" smtClean="0">
                <a:latin typeface="Arial" pitchFamily="-84" charset="0"/>
              </a:rPr>
              <a:pPr/>
              <a:t>11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D560C3-1BC1-9F41-B0DE-6AFA2BDA5545}" type="slidenum">
              <a:rPr lang="en-AU">
                <a:latin typeface="Arial" pitchFamily="-84" charset="0"/>
              </a:rPr>
              <a:pPr/>
              <a:t>12</a:t>
            </a:fld>
            <a:endParaRPr lang="en-AU">
              <a:latin typeface="Arial" pitchFamily="-8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simplest mode is the electronic codebook  (ECB ) mode, in which plaintext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handled one block at a time and each block of plaintext is encrypted using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same key (Figure 6.3). The term codebook  is used because, for a given key, there 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unique ciphertext for every b -bit block of plaintext. Therefore, we can imagine a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gigantic codebook in which there is an entry for every possible b -bit plaintext pattern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showing its corresponding ciphertext.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For a message longer than b  bits, the procedure is simply to break the message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into b -bit blocks, padding the last block if necessary. Decryption is performed one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 at a time, always using the same key. In Figure 6.3, the plaintext (padded as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necessary) consists of a sequence of b -bit blocks, P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P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. . . , P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; the corresponding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sequence of ciphertext blocks is C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C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. . . , C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. We can define ECB mode as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follows.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ECB C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j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= E(K, Pj) j = 1, . . . , N P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j 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= D(K, Cj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)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j = 1, . . . , N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ECB method is ideal for a short amount of data, such as an encryption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key. Thus, if you want to transmit a DES or AES key securely, ECB is the appropriate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mode to use.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most significant characteristic of ECB is that if the same b -bit block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plaintext appears more than once in the message, it always produces the same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ciphertext.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 lengthy messages, the ECB mode may not be secure. If the message 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highly structured, it may be possible for a cryptanalyst to exploit these regularities.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 example, if it is known that the message always starts out with certain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predefined fields, then the cryptanalyst may have a number of known plaintext–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ciphertext pairs to work with. If the message has repetitive elements with a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period of repetition a multiple of b  bits, then these elements can be identified by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analyst. This may help in the analysis or may provide an opportunity for substituting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or rearranging blocks.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endParaRPr lang="en-AU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dirty="0" smtClean="0"/>
              <a:t>We now turn to more complex modes of operation. [KNUD00] lists the following</a:t>
            </a:r>
          </a:p>
          <a:p>
            <a:pPr>
              <a:defRPr/>
            </a:pPr>
            <a:r>
              <a:rPr lang="en-US" dirty="0" smtClean="0"/>
              <a:t>criteria and properties for evaluating and constructing block cipher modes of</a:t>
            </a:r>
          </a:p>
          <a:p>
            <a:pPr>
              <a:defRPr/>
            </a:pPr>
            <a:r>
              <a:rPr lang="en-US" dirty="0" smtClean="0"/>
              <a:t>operation that are superior to ECB: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Overhead:  The additional operations for the encryption and decryption</a:t>
            </a:r>
          </a:p>
          <a:p>
            <a:pPr>
              <a:defRPr/>
            </a:pPr>
            <a:r>
              <a:rPr lang="en-US" dirty="0" smtClean="0"/>
              <a:t>operation when compared to encrypting and decrypting in the ECB mode.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Error recovery:  The property that an error in the </a:t>
            </a:r>
            <a:r>
              <a:rPr lang="en-US" b="1" dirty="0" smtClean="0"/>
              <a:t>i th ciphertext block is inherited</a:t>
            </a:r>
          </a:p>
          <a:p>
            <a:pPr>
              <a:defRPr/>
            </a:pPr>
            <a:r>
              <a:rPr lang="en-US" dirty="0" smtClean="0"/>
              <a:t>by only a few plaintext blocks after which the mode resynchronizes.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Error propagation:  The property that an error in the </a:t>
            </a:r>
            <a:r>
              <a:rPr lang="en-US" b="1" dirty="0" smtClean="0"/>
              <a:t>i th ciphertext block is</a:t>
            </a:r>
          </a:p>
          <a:p>
            <a:pPr>
              <a:defRPr/>
            </a:pPr>
            <a:r>
              <a:rPr lang="en-US" dirty="0" smtClean="0"/>
              <a:t>inherited by the </a:t>
            </a:r>
            <a:r>
              <a:rPr lang="en-US" b="1" dirty="0" smtClean="0"/>
              <a:t>i th and all subsequent plaintext blocks. What is meant here is</a:t>
            </a:r>
          </a:p>
          <a:p>
            <a:pPr>
              <a:defRPr/>
            </a:pPr>
            <a:r>
              <a:rPr lang="en-US" dirty="0" smtClean="0"/>
              <a:t>a bit error that occurs in the transmission of a ciphertext block, not a computational</a:t>
            </a:r>
          </a:p>
          <a:p>
            <a:pPr>
              <a:defRPr/>
            </a:pPr>
            <a:r>
              <a:rPr lang="en-US" dirty="0" smtClean="0"/>
              <a:t>error in the encryption of a plaintext block.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Diffusion:  How the plaintext statistics are reflected in the ciphertext. Low</a:t>
            </a:r>
          </a:p>
          <a:p>
            <a:pPr>
              <a:defRPr/>
            </a:pPr>
            <a:r>
              <a:rPr lang="en-US" dirty="0" smtClean="0"/>
              <a:t>entropy plaintext blocks should not be reflected in the ciphertext blocks.</a:t>
            </a:r>
          </a:p>
          <a:p>
            <a:pPr>
              <a:defRPr/>
            </a:pPr>
            <a:r>
              <a:rPr lang="en-US" dirty="0" smtClean="0"/>
              <a:t>Roughly, low entropy equates to predictability or lack of randomness (see</a:t>
            </a:r>
          </a:p>
          <a:p>
            <a:pPr>
              <a:defRPr/>
            </a:pPr>
            <a:r>
              <a:rPr lang="en-US" dirty="0" smtClean="0"/>
              <a:t>Appendix F).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• Security:  Whether or not the ciphertext blocks leak information about the</a:t>
            </a:r>
          </a:p>
          <a:p>
            <a:pPr>
              <a:defRPr/>
            </a:pPr>
            <a:r>
              <a:rPr lang="en-US" dirty="0" smtClean="0"/>
              <a:t>plaintext blocks.</a:t>
            </a:r>
            <a:endParaRPr lang="en-US" dirty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9A0F7E-D632-054D-B9F1-E5498BFF6CE6}" type="slidenum">
              <a:rPr lang="en-AU" smtClean="0">
                <a:latin typeface="Arial" pitchFamily="-84" charset="0"/>
              </a:rPr>
              <a:pPr/>
              <a:t>13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5BADCD-40B0-4943-A8D6-6BC32A70B22D}" type="slidenum">
              <a:rPr lang="en-AU">
                <a:latin typeface="Arial" pitchFamily="-84" charset="0"/>
              </a:rPr>
              <a:pPr/>
              <a:t>14</a:t>
            </a:fld>
            <a:endParaRPr lang="en-AU">
              <a:latin typeface="Arial" pitchFamily="-84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To overcome the security deficiencies of ECB, we would like a technique in which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same plaintext block, if repeated, produces different ciphertext blocks. A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simple way to satisfy this requirement is the cipher block chaining  (CBC ) mode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(Figure 6.4). In this scheme, the input to the encryption algorithm is the XOR of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current plaintext block and the preceding ciphertext block; the same key is used for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each block. In effect, we have chained together the processing of the sequence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plaintext blocks. The input to the encryption function for each plaintext block bears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no fixed relationship to the plaintext block. Therefore, repeating patterns of b  bits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are not exposed. As with the ECB mode, the CBC mode requires that the last block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 padded to a full b  bits if it is a partial block.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 decryption, each cipher block is passed through the decryption algorithm.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result is XORed with the preceding ciphertext block to produce the plaintext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To produce the first block of ciphertext, an initialization vector (IV) is XORed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with the first block of plaintext. On decryption, the IV is XORed with the output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decryption algorithm to recover the first block of plaintext. The IV is a data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 that is the same size as the cipher block.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IV must be known to both the sender and receiver but be unpredictable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by a third party. In particular, for any given plaintext, it must not be possible to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predict the IV that will be associated to the plaintext in advance of the generation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IV. For maximum security, the IV should be protected against unauthorized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changes. This could be done by sending the IV using ECB encryption. One reason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 protecting the IV is as follows: If an opponent is able to fool the receiver into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using a different value for IV, then the opponent is able to invert selected bits in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first block of plaintext.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So long as it is unpredictable, the specific choice of IV is unimportant.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SP800-38A recommends two possible methods: The first method is to apply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encryption function, under the same key that is used for the encryption of the plaintext,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to a nonce .  The nonce must be a data block that is unique to each execution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encryption operation. For example, the nonce may be a counter, a timestamp, or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 message number. The second method is to generate a random data block using a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random number generator.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conclusion, because of the chaining mechanism of CBC, it is an appropriate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mode for encrypting messages of length greater than b  bits.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addition to its use to achieve confidentiality, the CBC mode can be used for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authentication. This use is described in Chapter 12.</a:t>
            </a:r>
            <a:endParaRPr lang="en-AU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 AES, DES, or any block cipher, encryption is performed on a block of b  bits. In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case of DES, b =  64 and in the case of AES, b =  128. However, it is possible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to convert a block cipher into a stream cipher, using one of the three modes to be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discussed in this and the next two sections: cipher feedback  (CFB) mode, output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feedback  (OFB) mode, and counter  (CTR) mode. A stream cipher eliminates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need to pad a message to be an integral number of blocks. It also can operate in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real time. Thus, if a character stream is being transmitted, each character can be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encrypted and transmitted immediately using a character-oriented stream cipher.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One desirable property of a stream cipher is that the ciphertext be of the same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length as the plaintext. Thus, if 8-bit characters are being transmitted, each character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should be encrypted to produce a ciphertext output of 8 bits. If more than 8 bits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are produced, transmission capacity is wasted.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E262A1-A75C-1D4B-83F3-37F18A3B635E}" type="slidenum">
              <a:rPr lang="en-AU" smtClean="0">
                <a:latin typeface="Arial" pitchFamily="-84" charset="0"/>
              </a:rPr>
              <a:pPr/>
              <a:t>15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B7D299-6A89-A044-B96D-D64C68644C90}" type="slidenum">
              <a:rPr lang="en-AU">
                <a:latin typeface="Arial" pitchFamily="-84" charset="0"/>
              </a:rPr>
              <a:pPr/>
              <a:t>16</a:t>
            </a:fld>
            <a:endParaRPr lang="en-AU">
              <a:latin typeface="Arial" pitchFamily="-8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Figure 6.5 depicts the CFB scheme. In the figure, it is assumed that the unit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transmission is s  bits; a common value is s =  8. As with CBC, the units of plaintext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are chained together, so that the ciphertext of any plaintext unit is a function of all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preceding plaintext. In this case, rather than blocks of b  bits, the plaintext 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divided into segments  of s  bits.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First, consider encryption. The input to the encryption function is a b -bit shift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register that is initially set to some initialization vector (IV). The leftmost (most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significant) s  bits of the output of the encryption function are XORed with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first segment of plaintext P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to produce the first unit of ciphertext C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which is then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transmitted. In addition, the contents of the shift register are shifted left by s  bits,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C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is placed in the rightmost (least significant) s  bits of the shift register. This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process continues until all plaintext units have been encrypted.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 decryption, the same scheme is used, except that the received ciphertext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unit is XORed with the output of the encryption function to produce the plaintext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unit. Note that it is the encryption  function that is used, not the decryption function.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Although CFB can be viewed as a stream cipher, it does not conform to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typical construction of a stream cipher. In a typical stream cipher, the cipher takes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as input some initial value and a key and generates a stream of bits, which is then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XORed with the plaintext bits (see Figure 3.1). In the case of CFB, the stream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bits that is XORed with the plaintext also depends on the plaintext.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CFB encryption, like CBC encryption, the input block to each forward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 function (except the first) depends on the result of the previous forward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 function; therefore, multiple forward cipher operations cannot be performed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parallel. In CFB decryption, the required forward cipher operations can be performed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parallel if the input blocks are first constructed (in series) from the IV and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ciphertext.</a:t>
            </a:r>
            <a:endParaRPr lang="en-AU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F84A11-D313-4048-98E1-5F3A82032797}" type="slidenum">
              <a:rPr lang="en-AU">
                <a:latin typeface="Arial" pitchFamily="-84" charset="0"/>
              </a:rPr>
              <a:pPr/>
              <a:t>17</a:t>
            </a:fld>
            <a:endParaRPr lang="en-AU">
              <a:latin typeface="Arial" pitchFamily="-84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output feedback  (OFB) mode is similar in structure to that of CFB. For OFB,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output of the encryption function is fed back to become the input for encrypting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next block of plaintext (Figure 6.6). In CFB, the output of the XOR unit is fed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back to become input for encrypting the next block. The other difference is that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OFB mode operates on full blocks of plaintext and ciphertext, whereas CFB operates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 an s -bit subset.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As with CBC and CFB, the OFB mode requires an initialization vector. In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case of OFB, the IV must be a nonce; that is, the IV must be unique to each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execution of the encryption operation. The reason for this is that the sequence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encryption output blocks, O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 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depends only on the key and the IV and does not depend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 the plaintext. Therefore, for a given key and IV, the stream of output bits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used to XOR with the stream of plaintext bits is fixed. If two different messages had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 identical block of plaintext in the identical position, then an attacker would be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able to determine that portion of the O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stream.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One advantage of the OFB method is that bit errors in transmission do not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propagate. For example, if a bit error occurs in C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only the recovered value of P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 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affected; subsequent plaintext units are not corrupted. With CFB, C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also serves as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input to the shift register and therefore causes additional corruption downstream.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disadvantage of OFB is that it is more vulnerable to a message stream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modification attack than is CFB. Consider that complementing a bit in the ciphertext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complements the corresponding bit in the recovered plaintext. Thus, controlled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changes to the recovered plaintext can be made. This may make it possible for an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opponent, by making the necessary changes to the checksum portion of the message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as well as to the data portion, to alter the ciphertext in such a way that it is not detected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by an error-correcting code. For a further discussion, see [VOYD83].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OFB has the structure of a typical stream cipher, because the cipher generates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stream of bits as a function of an initial value and a key, and that stream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bits is XORed with the plaintext bits (see Figure 3.1). The generated stream that 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XORed with the plaintext is itself independent of the plaintext; this is highlighted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by dashed boxes in Figure 6.6. One distinction from the stream ciphers we discuss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Chapter 7 is that OFB encrypts plaintext a full block at a time, where typically a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 is 64 or 128 bits. Many stream ciphers encrypt one byte at a time.</a:t>
            </a:r>
            <a:endParaRPr lang="en-AU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9C05F5-00ED-0346-BDE6-91FAB24304DA}" type="slidenum">
              <a:rPr lang="en-AU">
                <a:latin typeface="Arial" pitchFamily="-84" charset="0"/>
              </a:rPr>
              <a:pPr/>
              <a:t>18</a:t>
            </a:fld>
            <a:endParaRPr lang="en-AU">
              <a:latin typeface="Arial" pitchFamily="-8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Although interest in the counter  (CTR) mode has increased recently with applications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to ATM (asynchronous transfer mode) network security and IP sec (IP security),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this mode was proposed early on (e.g., [DIFF79]).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Figure 6.7 depicts the CTR mode. A counter equal to the plaintext block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size is used. The only requirement stated in SP 800-38A is that the counter value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must be different for each plaintext block that is encrypted. Typically, the counter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initialized to some value and then incremented by 1 for each subsequent block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(modulo 2</a:t>
            </a:r>
            <a:r>
              <a:rPr lang="en-US" baseline="30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where b  is the block size). For encryption, the counter is encrypted and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then XORed with the plaintext block to produce the ciphertext block; there is no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chaining. For decryption, the same sequence of counter values is used, with each encrypted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counter XORed with a ciphertext block to recover the corresponding plaintext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block. Thus, the initial counter value must be made available for decryption.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As with the OFB mode, the initial counter value must be a nonce; that is, T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must be different for all of the messages encrypted using the same key. Further,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all T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 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values across all messages must be unique. If, contrary to this requirement, a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counter value is used multiple times, then the confidentiality of all of the plaintext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blocks corresponding to that counter value may be compromised. In particular, if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any plaintext block that is encrypted using a given counter value is known, then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output of the encryption function can be determined easily from the associated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ciphertext block. This output allows any other plaintext blocks that are encrypted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using the same counter value to be easily recovered from their associated ciphertext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blocks.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One way to ensure the uniqueness of counter values is to continue to increment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counter value by 1 across messages. That is, the first counter value of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each message is one more than the last counter value of the preceding message.</a:t>
            </a:r>
            <a:endParaRPr lang="en-AU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6AD6C2-D0B3-5A40-887C-212A744B9F58}" type="slidenum">
              <a:rPr lang="en-AU">
                <a:latin typeface="Arial" pitchFamily="-84" charset="0"/>
              </a:rPr>
              <a:pPr/>
              <a:t>19</a:t>
            </a:fld>
            <a:endParaRPr lang="en-AU">
              <a:latin typeface="Arial" pitchFamily="-84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[LIPM00] lists the following advantages of CTR mode.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Hardware efficiency: Unlike the three chaining modes, encryption (or decryption)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CTR mode can be done in parallel on multiple blocks of plaintext or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ciphertext. For the chaining modes, the algorithm must complete the computation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 one block before beginning on the next block. This limits the maximum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throughput of the algorithm to the reciprocal of the time for one execution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 encryption or decryption. In CTR mode, the throughput is only limited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by the amount of parallelism that is achieved.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Software efficiency: Similarly, because of the opportunities for parallel execution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CTR mode, processors that support parallel features, such as aggressive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pipelining, multiple instruction dispatch per clock cycle, a large number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registers, and SIMD instructions, can be effectively utilized.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Preprocessing: The execution of the underlying encryption algorithm does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not depend on input of the plaintext or ciphertext. Therefore, if sufficient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memory is available and security is maintained, preprocessing can be used to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prepare the output of the encryption boxes that feed into the XOR functions,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as in Figure 6.7. When the plaintext or ciphertext input is presented, then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only computation is a series of XORs. Such a strategy greatly enhances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throughput.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Random access: The ith block of plaintext or ciphertext can be processed in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random-access fashion. With the chaining modes, block C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cannot be computed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until the i - 1 prior block are computed. There may be applications in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which a ciphertext is stored and it is desired to decrypt just one block; for such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applications, the random access feature is attractive.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Provable security: It can be shown that CTR is at least as secure as the other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modes discussed in this section.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Simplicity: Unlike ECB and CBC modes, CTR mode requires only the implementation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encryption algorithm and not the decryption algorithm.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This matters most when the decryption algorithm differs substantially from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encryption algorithm, as it does for AES. In addition, the decryption key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scheduling need not be implemented.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This chapter continues our discussion of symmetric ciphers. We begin with the topic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multiple encryption, looking in particular at the most widely used multiple-encryption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scheme: triple DES.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chapter next turns to the subject of block cipher modes of operation. We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find that there are a number of different ways to apply a block cipher to plaintext, each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with its own advantages and particular applications.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E75397-88F1-B841-BCAE-5B838BFB5C3F}" type="slidenum">
              <a:rPr lang="en-AU" smtClean="0">
                <a:latin typeface="Arial" pitchFamily="-84" charset="0"/>
              </a:rPr>
              <a:pPr/>
              <a:t>2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8D2938-7B65-D742-9CA2-55F207A148F0}" type="slidenum">
              <a:rPr lang="en-AU">
                <a:latin typeface="Arial" pitchFamily="-84" charset="0"/>
              </a:rPr>
              <a:pPr/>
              <a:t>20</a:t>
            </a:fld>
            <a:endParaRPr lang="en-AU">
              <a:latin typeface="Arial" pitchFamily="-84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Note that, with the exception of ECB, all of the NIST-approved block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 modes of operation involve feedback. This is clearly seen in Figure 6.8. To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highlight the feedback mechanism, it is useful to think of the encryption function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as taking input from a input register whose length equals the encryption block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length and with output stored in an output register. The input register is updated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one block at a time by the feedback mechanism. After each update, the encryption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algorithm is executed, producing a result in the output register. Meanwhile,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block of plaintext is accessed. Note that both OFB and CTR produce output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that is independent of both the plaintext and the ciphertext. Thus, they are natural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candidates for stream ciphers that encrypt plaintext by XOR one full block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at a time.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4DE1DC-D3CA-C74A-B857-832FA00E8F1D}" type="slidenum">
              <a:rPr lang="en-AU">
                <a:latin typeface="Arial" pitchFamily="-84" charset="0"/>
              </a:rPr>
              <a:pPr/>
              <a:t>21</a:t>
            </a:fld>
            <a:endParaRPr lang="en-AU">
              <a:latin typeface="Arial" pitchFamily="-8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In 2010, NIST approved an additional block cipher mode of operation, XTS-AES.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This mode is also an IEEE standard, IEEE Std 1619-2007, which was developed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by the IEEE Security in Storage Working Group (P1619). The standard describes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method of encryption for data stored in sector-based devices where the threat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model includes possible access to stored data by the adversary. The standard has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received widespread industry support.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XTS-AES mode is based on the concept of a tweakable block cipher , introduced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[LISK02]. The form of this concept used in XTS-AES was first described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[ROGA04].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Before examining XTS-AES, let us consider the general structure of a tweakable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 cipher. A tweakable block cipher is one that has three inputs: a plaintext P ,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symmetric key K , and a tweak T ; and produces a ciphertext output C . We can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write this as C =  E(K , T , P ). The tweak need not be kept secret. Whereas the purpose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key is to provide security, the purpose of the tweak is to provide variability.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That is, the use of different tweaks with the same plaintext and same key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produces different outputs.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716256-34F0-2545-A0AA-4766A5E81DFA}" type="slidenum">
              <a:rPr lang="en-AU" smtClean="0">
                <a:latin typeface="Arial" pitchFamily="-84" charset="0"/>
              </a:rPr>
              <a:pPr/>
              <a:t>22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209FAD-895E-FC44-8D65-9503197CB2CC}" type="slidenum">
              <a:rPr lang="en-AU">
                <a:latin typeface="Arial" pitchFamily="-84" charset="0"/>
              </a:rPr>
              <a:pPr/>
              <a:t>23</a:t>
            </a:fld>
            <a:endParaRPr lang="en-AU">
              <a:latin typeface="Arial" pitchFamily="-84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basic structure of several tweakable clock ciphers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that have been implemented is shown in Figure 6.9.</a:t>
            </a:r>
            <a:endParaRPr lang="en-AU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15F0C9-7D18-5647-BB4F-F516422E2DBB}" type="slidenum">
              <a:rPr lang="en-AU">
                <a:latin typeface="Arial" pitchFamily="-84" charset="0"/>
              </a:rPr>
              <a:pPr/>
              <a:t>24</a:t>
            </a:fld>
            <a:endParaRPr lang="en-AU">
              <a:latin typeface="Arial" pitchFamily="-84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Figure 6.10 shows the encryption and decryption of a single block. The operation involves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two instances of the AES algorithm with two keys.</a:t>
            </a:r>
            <a:endParaRPr lang="en-AU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dirty="0" smtClean="0"/>
              <a:t>The plaintext of a sector or data unit is organized into blocks of 128 bits. Blocks are</a:t>
            </a:r>
          </a:p>
          <a:p>
            <a:pPr>
              <a:defRPr/>
            </a:pPr>
            <a:r>
              <a:rPr lang="en-US" dirty="0" smtClean="0"/>
              <a:t>labeled P</a:t>
            </a:r>
            <a:r>
              <a:rPr lang="en-US" baseline="-25000" dirty="0" smtClean="0"/>
              <a:t>0</a:t>
            </a:r>
            <a:r>
              <a:rPr lang="en-US" dirty="0" smtClean="0"/>
              <a:t> , P</a:t>
            </a:r>
            <a:r>
              <a:rPr lang="en-US" baseline="-25000" dirty="0" smtClean="0"/>
              <a:t>1 </a:t>
            </a:r>
            <a:r>
              <a:rPr lang="en-US" dirty="0" smtClean="0"/>
              <a:t>, . . .  , P</a:t>
            </a:r>
            <a:r>
              <a:rPr lang="en-US" baseline="-25000" dirty="0" smtClean="0"/>
              <a:t>m</a:t>
            </a:r>
            <a:r>
              <a:rPr lang="en-US" dirty="0" smtClean="0"/>
              <a:t> . The last block my be null or may contain from 1 to 127 bits.</a:t>
            </a:r>
          </a:p>
          <a:p>
            <a:pPr>
              <a:defRPr/>
            </a:pPr>
            <a:r>
              <a:rPr lang="en-US" dirty="0" smtClean="0"/>
              <a:t>In other words, the input to the XTS-AES algorithm consists of m  128-bit blocks</a:t>
            </a:r>
          </a:p>
          <a:p>
            <a:pPr>
              <a:defRPr/>
            </a:pPr>
            <a:r>
              <a:rPr lang="en-US" dirty="0" smtClean="0"/>
              <a:t>and possibly a final partial block.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 As can be seen, XTS-AES mode, like CTR mode, is suitable for parallel operation.</a:t>
            </a:r>
          </a:p>
          <a:p>
            <a:pPr>
              <a:defRPr/>
            </a:pPr>
            <a:r>
              <a:rPr lang="en-US" dirty="0" smtClean="0"/>
              <a:t>Because there is no chaining, multiple blocks can be encrypted or decrypted</a:t>
            </a:r>
          </a:p>
          <a:p>
            <a:pPr>
              <a:defRPr/>
            </a:pPr>
            <a:r>
              <a:rPr lang="en-US" dirty="0" smtClean="0"/>
              <a:t>simultaneously. Unlike CTR mode, XTS-AES mode includes a nonce (the parameter</a:t>
            </a:r>
          </a:p>
          <a:p>
            <a:pPr>
              <a:defRPr/>
            </a:pPr>
            <a:r>
              <a:rPr lang="en-US" dirty="0" smtClean="0"/>
              <a:t>i ) as well as a counter (parameter j ).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For encryption and decryption, each block is treated independently and</a:t>
            </a:r>
          </a:p>
          <a:p>
            <a:pPr>
              <a:defRPr/>
            </a:pPr>
            <a:r>
              <a:rPr lang="en-US" dirty="0" smtClean="0"/>
              <a:t>encrypted/decrypted as shown in Figure 6.10. The only exception occurs when</a:t>
            </a:r>
          </a:p>
          <a:p>
            <a:pPr>
              <a:defRPr/>
            </a:pPr>
            <a:r>
              <a:rPr lang="en-US" dirty="0" smtClean="0"/>
              <a:t>the last block has less than 128 bits. In that case, the last two blocks are encrypted/</a:t>
            </a:r>
          </a:p>
          <a:p>
            <a:pPr>
              <a:defRPr/>
            </a:pPr>
            <a:r>
              <a:rPr lang="en-US" dirty="0" smtClean="0"/>
              <a:t>decrypted using a ciphertext-stealing  technique instead of padding.</a:t>
            </a:r>
          </a:p>
          <a:p>
            <a:pPr>
              <a:defRPr/>
            </a:pPr>
            <a:r>
              <a:rPr lang="en-US" dirty="0" smtClean="0"/>
              <a:t>Figure 6.11 shows the scheme.</a:t>
            </a:r>
            <a:endParaRPr lang="en-US" dirty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45595F-7135-2A4A-B860-5475D590E484}" type="slidenum">
              <a:rPr lang="en-AU" smtClean="0">
                <a:latin typeface="Arial" pitchFamily="-84" charset="0"/>
              </a:rPr>
              <a:pPr/>
              <a:t>25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628671-9218-F34E-ACAD-109D5A3EEE55}" type="slidenum">
              <a:rPr lang="en-AU">
                <a:latin typeface="Arial" pitchFamily="-84" charset="0"/>
              </a:rPr>
              <a:pPr/>
              <a:t>26</a:t>
            </a:fld>
            <a:endParaRPr lang="en-AU">
              <a:latin typeface="Arial" pitchFamily="-8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Chapter 6 summary.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29375A-D7E1-C040-B336-7F24648DDAAF}" type="slidenum">
              <a:rPr lang="en-AU">
                <a:latin typeface="Arial" pitchFamily="-84" charset="0"/>
              </a:rPr>
              <a:pPr/>
              <a:t>3</a:t>
            </a:fld>
            <a:endParaRPr lang="en-AU">
              <a:latin typeface="Arial" pitchFamily="-84" charset="0"/>
            </a:endParaRPr>
          </a:p>
        </p:txBody>
      </p:sp>
      <p:sp>
        <p:nvSpPr>
          <p:cNvPr id="2150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Opening quote.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D3A70E-C97E-DC4B-9C68-0A144DA905F7}" type="slidenum">
              <a:rPr lang="en-AU">
                <a:latin typeface="Arial" pitchFamily="-84" charset="0"/>
              </a:rPr>
              <a:pPr/>
              <a:t>4</a:t>
            </a:fld>
            <a:endParaRPr lang="en-AU">
              <a:latin typeface="Arial" pitchFamily="-84" charset="0"/>
            </a:endParaRPr>
          </a:p>
        </p:txBody>
      </p:sp>
      <p:sp>
        <p:nvSpPr>
          <p:cNvPr id="2355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simplest form of multiple encryption has two encryption stages and two keys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(Figure 6.1a).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Given a plaintext </a:t>
            </a:r>
            <a:r>
              <a:rPr lang="en-US" i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and two encryption keys </a:t>
            </a:r>
            <a:r>
              <a:rPr lang="en-US" i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and </a:t>
            </a:r>
            <a:r>
              <a:rPr lang="en-US" i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ciphertext</a:t>
            </a:r>
            <a:r>
              <a:rPr lang="en-US" i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C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is generated as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 =  E(K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E(K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P ))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Decryption requires that the keys be applied in reverse order: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 =  D(K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D(K</a:t>
            </a:r>
            <a:r>
              <a:rPr lang="en-US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C ))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For DES, this scheme apparently involves a key length of 56 *  2 =  112 bits, resulting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a dramatic increase in cryptographic strength. But we need to examine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algorithm more closely.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it is reasonable to assume that if DES is used twice with different keys, it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will produce one of the many mappings that are not defined by a single application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DES. Although there was much supporting evidence for this assumption, it was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not until 1992 that the assumption was proven [CAMP92].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Thus, the use of double DES results in a mapping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that is not equivalent to a single DES encryption. But there is a way to attack this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scheme, one that does not depend on any particular property of DES but that will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work against any block encryption cipher.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algorithm, known as a meet-in-the-middle attack , was first described in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[DIFF77].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60A7CE-322E-B748-A38B-12157840A821}" type="slidenum">
              <a:rPr lang="en-AU" smtClean="0">
                <a:latin typeface="Arial" pitchFamily="-84" charset="0"/>
              </a:rPr>
              <a:pPr/>
              <a:t>5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A26369-A0B6-224A-81CC-EF1238DA308E}" type="slidenum">
              <a:rPr lang="en-AU">
                <a:latin typeface="Arial" pitchFamily="-84" charset="0"/>
              </a:rPr>
              <a:pPr/>
              <a:t>6</a:t>
            </a:fld>
            <a:endParaRPr lang="en-AU">
              <a:latin typeface="Arial" pitchFamily="-8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An obvious counter to the meet-in-the-middle attack is to use three stages of encryption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with three different keys. This raises the cost of the meet-in-the-middle attack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to 2</a:t>
            </a:r>
            <a:r>
              <a:rPr lang="en-US" baseline="30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112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which is beyond what is practical now and far into the future. However, it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has the drawback of requiring a key length of 56 *  3 =  168 bits, which may be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somewhat unwieldy.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As an alternative, Tuchman proposed a triple encryption method that uses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only two keys [TUCH79].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3DES with two keys is a relatively popular alternative to DES and has been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adopted for use in the key management standards ANSI X9.17 and ISO 8732.1</a:t>
            </a:r>
            <a:endParaRPr lang="en-AU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A333F-2D17-9744-BE06-B6D2230133E3}" type="slidenum">
              <a:rPr lang="en-AU">
                <a:latin typeface="Arial" pitchFamily="-84" charset="0"/>
              </a:rPr>
              <a:pPr/>
              <a:t>7</a:t>
            </a:fld>
            <a:endParaRPr lang="en-AU">
              <a:latin typeface="Arial" pitchFamily="-84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first serious proposal came from Merkle and Hellman [MERK81]. Their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plan involves finding plaintext values that produce a first intermediate value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=  0 (Figure 6.1b) and then using the meet-in-the-middle attack to determine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two keys. The level of effort is 2</a:t>
            </a:r>
            <a:r>
              <a:rPr lang="en-US" baseline="30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56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, but the technique requires 2</a:t>
            </a:r>
            <a:r>
              <a:rPr lang="en-US" baseline="30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56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chosen plaintext–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ciphertext pairs, which is a number unlikely to be provided by the holder of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keys.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known-plaintext attack is outlined in [VANO90]. This method is an improvement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over the chosen-plaintext approach but requires more effort. The attack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based on the observation that if we know A  and C  (Figure 6.1b), then the problem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reduces to that of an attack on double DES. Of course, the attacker does not know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, even if P  and C  are known, as long as the two keys are unknown. However,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attacker can choose a potential value of A  and then try to find a known (P , C ) pair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that produces A 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smtClean="0"/>
              <a:t> The attack proceeds as follows.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1.  Obtain </a:t>
            </a:r>
            <a:r>
              <a:rPr lang="en-US" i="1" dirty="0" smtClean="0"/>
              <a:t>n</a:t>
            </a:r>
            <a:r>
              <a:rPr lang="en-US" dirty="0" smtClean="0"/>
              <a:t>  (</a:t>
            </a:r>
            <a:r>
              <a:rPr lang="en-US" i="1" dirty="0" smtClean="0"/>
              <a:t>P , C </a:t>
            </a:r>
            <a:r>
              <a:rPr lang="en-US" dirty="0" smtClean="0"/>
              <a:t>) pairs. This is the known plaintext. Place these in a table</a:t>
            </a:r>
          </a:p>
          <a:p>
            <a:pPr>
              <a:defRPr/>
            </a:pPr>
            <a:r>
              <a:rPr lang="en-US" dirty="0" smtClean="0"/>
              <a:t>(Table 1) sorted on the values of </a:t>
            </a:r>
            <a:r>
              <a:rPr lang="en-US" i="1" dirty="0" smtClean="0"/>
              <a:t>P</a:t>
            </a:r>
            <a:r>
              <a:rPr lang="en-US" dirty="0" smtClean="0"/>
              <a:t>  (Figure 6.2b).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2. Pick an arbitrary value </a:t>
            </a:r>
            <a:r>
              <a:rPr lang="en-US" i="1" dirty="0" smtClean="0"/>
              <a:t>a</a:t>
            </a:r>
            <a:r>
              <a:rPr lang="en-US" dirty="0" smtClean="0"/>
              <a:t> for </a:t>
            </a:r>
            <a:r>
              <a:rPr lang="en-US" i="1" dirty="0" smtClean="0"/>
              <a:t>A</a:t>
            </a:r>
            <a:r>
              <a:rPr lang="en-US" dirty="0" smtClean="0"/>
              <a:t>, and create a second table (Figure 6.2c) with entries</a:t>
            </a:r>
          </a:p>
          <a:p>
            <a:pPr>
              <a:defRPr/>
            </a:pPr>
            <a:r>
              <a:rPr lang="en-US" dirty="0" smtClean="0"/>
              <a:t>defined in the following fashion. For each of the 2</a:t>
            </a:r>
            <a:r>
              <a:rPr lang="en-US" baseline="30000" dirty="0" smtClean="0"/>
              <a:t>56</a:t>
            </a:r>
            <a:r>
              <a:rPr lang="en-US" dirty="0" smtClean="0"/>
              <a:t> possible keys </a:t>
            </a:r>
            <a:r>
              <a:rPr lang="en-US" i="1" dirty="0" smtClean="0"/>
              <a:t>K</a:t>
            </a:r>
            <a:r>
              <a:rPr lang="en-US" i="1" baseline="-25000" dirty="0" smtClean="0"/>
              <a:t>1</a:t>
            </a:r>
            <a:r>
              <a:rPr lang="en-US" i="1" dirty="0" smtClean="0"/>
              <a:t> = i,</a:t>
            </a:r>
          </a:p>
          <a:p>
            <a:pPr>
              <a:defRPr/>
            </a:pPr>
            <a:r>
              <a:rPr lang="en-US" dirty="0" smtClean="0"/>
              <a:t>calculate the plaintext value P</a:t>
            </a:r>
            <a:r>
              <a:rPr lang="en-US" i="1" baseline="-25000" dirty="0" smtClean="0"/>
              <a:t>i </a:t>
            </a:r>
            <a:r>
              <a:rPr lang="en-US" dirty="0" smtClean="0"/>
              <a:t>that produces </a:t>
            </a:r>
            <a:r>
              <a:rPr lang="en-US" i="1" dirty="0" smtClean="0"/>
              <a:t>a:</a:t>
            </a:r>
          </a:p>
          <a:p>
            <a:pPr>
              <a:defRPr/>
            </a:pPr>
            <a:endParaRPr lang="en-US" i="1" dirty="0" smtClean="0"/>
          </a:p>
          <a:p>
            <a:pPr>
              <a:defRPr/>
            </a:pPr>
            <a:r>
              <a:rPr lang="en-US" i="1" dirty="0" smtClean="0"/>
              <a:t>P</a:t>
            </a:r>
            <a:r>
              <a:rPr lang="en-US" i="1" baseline="-25000" dirty="0" smtClean="0"/>
              <a:t>i </a:t>
            </a:r>
            <a:r>
              <a:rPr lang="en-US" i="1" dirty="0" smtClean="0"/>
              <a:t>= </a:t>
            </a:r>
            <a:r>
              <a:rPr lang="en-US" dirty="0" smtClean="0"/>
              <a:t>D</a:t>
            </a:r>
            <a:r>
              <a:rPr lang="en-US" i="1" dirty="0" smtClean="0"/>
              <a:t>(i, a)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For each </a:t>
            </a:r>
            <a:r>
              <a:rPr lang="en-US" i="1" dirty="0" smtClean="0"/>
              <a:t>P</a:t>
            </a:r>
            <a:r>
              <a:rPr lang="en-US" i="1" baseline="-25000" dirty="0" smtClean="0"/>
              <a:t>i  </a:t>
            </a:r>
            <a:r>
              <a:rPr lang="en-US" dirty="0" smtClean="0"/>
              <a:t>that matches an entry in Table 1, create an entry in Table 2 consisting</a:t>
            </a:r>
          </a:p>
          <a:p>
            <a:pPr>
              <a:defRPr/>
            </a:pPr>
            <a:r>
              <a:rPr lang="en-US" dirty="0" smtClean="0"/>
              <a:t>of the </a:t>
            </a:r>
            <a:r>
              <a:rPr lang="en-US" i="1" dirty="0" smtClean="0"/>
              <a:t>K</a:t>
            </a:r>
            <a:r>
              <a:rPr lang="en-US" i="1" baseline="-25000" dirty="0" smtClean="0"/>
              <a:t>1</a:t>
            </a:r>
            <a:r>
              <a:rPr lang="en-US" dirty="0" smtClean="0"/>
              <a:t> value and the value of </a:t>
            </a:r>
            <a:r>
              <a:rPr lang="en-US" i="1" dirty="0" smtClean="0"/>
              <a:t>B</a:t>
            </a:r>
            <a:r>
              <a:rPr lang="en-US" dirty="0" smtClean="0"/>
              <a:t> that is produced for the </a:t>
            </a:r>
            <a:r>
              <a:rPr lang="en-US" i="1" dirty="0" smtClean="0"/>
              <a:t>(P, C) </a:t>
            </a:r>
            <a:r>
              <a:rPr lang="en-US" dirty="0" smtClean="0"/>
              <a:t>pair from</a:t>
            </a:r>
          </a:p>
          <a:p>
            <a:pPr>
              <a:defRPr/>
            </a:pPr>
            <a:r>
              <a:rPr lang="en-US" dirty="0" smtClean="0"/>
              <a:t>Table 1, assuming that value of K</a:t>
            </a:r>
            <a:r>
              <a:rPr lang="en-US" i="1" baseline="-25000" dirty="0" smtClean="0"/>
              <a:t>1</a:t>
            </a:r>
            <a:r>
              <a:rPr lang="en-US" dirty="0" smtClean="0"/>
              <a:t>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i="1" dirty="0" smtClean="0"/>
              <a:t>B </a:t>
            </a:r>
            <a:r>
              <a:rPr lang="en-US" dirty="0" smtClean="0"/>
              <a:t>= D</a:t>
            </a:r>
            <a:r>
              <a:rPr lang="en-US" i="1" dirty="0" smtClean="0"/>
              <a:t>(i, C)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At the end of this step, sort Table 2 on the values of </a:t>
            </a:r>
            <a:r>
              <a:rPr lang="en-US" i="1" dirty="0" smtClean="0"/>
              <a:t>B</a:t>
            </a:r>
            <a:r>
              <a:rPr lang="en-US" dirty="0" smtClean="0"/>
              <a:t>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3. We now have a number of candidate values of </a:t>
            </a:r>
            <a:r>
              <a:rPr lang="en-US" i="1" dirty="0" smtClean="0"/>
              <a:t>K</a:t>
            </a:r>
            <a:r>
              <a:rPr lang="en-US" i="1" baseline="-25000" dirty="0" smtClean="0"/>
              <a:t>1</a:t>
            </a:r>
            <a:r>
              <a:rPr lang="en-US" dirty="0" smtClean="0"/>
              <a:t> in Table 2 and are in a position</a:t>
            </a:r>
          </a:p>
          <a:p>
            <a:pPr>
              <a:defRPr/>
            </a:pPr>
            <a:r>
              <a:rPr lang="en-US" dirty="0" smtClean="0"/>
              <a:t>to search for a value of </a:t>
            </a:r>
            <a:r>
              <a:rPr lang="en-US" i="1" dirty="0" smtClean="0"/>
              <a:t>K</a:t>
            </a:r>
            <a:r>
              <a:rPr lang="en-US" i="1" baseline="-25000" dirty="0" smtClean="0"/>
              <a:t>2</a:t>
            </a:r>
            <a:r>
              <a:rPr lang="en-US" dirty="0" smtClean="0"/>
              <a:t>. For each of the 2</a:t>
            </a:r>
            <a:r>
              <a:rPr lang="en-US" baseline="30000" dirty="0" smtClean="0"/>
              <a:t>56</a:t>
            </a:r>
            <a:r>
              <a:rPr lang="en-US" dirty="0" smtClean="0"/>
              <a:t> possible keys </a:t>
            </a:r>
            <a:r>
              <a:rPr lang="en-US" i="1" dirty="0" smtClean="0"/>
              <a:t>K</a:t>
            </a:r>
            <a:r>
              <a:rPr lang="en-US" i="1" baseline="-25000" dirty="0" smtClean="0"/>
              <a:t>2</a:t>
            </a:r>
            <a:r>
              <a:rPr lang="en-US" i="1" dirty="0" smtClean="0"/>
              <a:t> = j</a:t>
            </a:r>
            <a:r>
              <a:rPr lang="en-US" dirty="0" smtClean="0"/>
              <a:t>, calculate</a:t>
            </a:r>
          </a:p>
          <a:p>
            <a:pPr>
              <a:defRPr/>
            </a:pPr>
            <a:r>
              <a:rPr lang="en-US" dirty="0" smtClean="0"/>
              <a:t>the second intermediate value for our chosen value of </a:t>
            </a:r>
            <a:r>
              <a:rPr lang="en-US" i="1" dirty="0" smtClean="0"/>
              <a:t>a</a:t>
            </a:r>
            <a:r>
              <a:rPr lang="en-US" dirty="0" smtClean="0"/>
              <a:t>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i="1" dirty="0" smtClean="0"/>
              <a:t>B</a:t>
            </a:r>
            <a:r>
              <a:rPr lang="en-US" i="1" baseline="-25000" dirty="0" smtClean="0"/>
              <a:t>j</a:t>
            </a:r>
            <a:r>
              <a:rPr lang="en-US" i="1" dirty="0" smtClean="0"/>
              <a:t> </a:t>
            </a:r>
            <a:r>
              <a:rPr lang="en-US" dirty="0" smtClean="0"/>
              <a:t>= D</a:t>
            </a:r>
            <a:r>
              <a:rPr lang="en-US" i="1" dirty="0" smtClean="0"/>
              <a:t>(j, a)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At each step, look up </a:t>
            </a:r>
            <a:r>
              <a:rPr lang="en-US" i="1" dirty="0" smtClean="0"/>
              <a:t>B</a:t>
            </a:r>
            <a:r>
              <a:rPr lang="en-US" i="1" baseline="-25000" dirty="0" smtClean="0"/>
              <a:t>j </a:t>
            </a:r>
            <a:r>
              <a:rPr lang="en-US" dirty="0" smtClean="0"/>
              <a:t>in Table 2. If there is a match, then the corresponding</a:t>
            </a:r>
          </a:p>
          <a:p>
            <a:pPr>
              <a:defRPr/>
            </a:pPr>
            <a:r>
              <a:rPr lang="en-US" dirty="0" smtClean="0"/>
              <a:t>key</a:t>
            </a:r>
            <a:r>
              <a:rPr lang="en-US" i="1" dirty="0" smtClean="0"/>
              <a:t> i </a:t>
            </a:r>
            <a:r>
              <a:rPr lang="en-US" dirty="0" smtClean="0"/>
              <a:t>from Table 2 plus this value of</a:t>
            </a:r>
            <a:r>
              <a:rPr lang="en-US" i="1" dirty="0" smtClean="0"/>
              <a:t> j </a:t>
            </a:r>
            <a:r>
              <a:rPr lang="en-US" dirty="0" smtClean="0"/>
              <a:t>are candidate values for the unknown</a:t>
            </a:r>
          </a:p>
          <a:p>
            <a:pPr>
              <a:defRPr/>
            </a:pPr>
            <a:r>
              <a:rPr lang="en-US" dirty="0" smtClean="0"/>
              <a:t>keys (</a:t>
            </a:r>
            <a:r>
              <a:rPr lang="en-US" i="1" dirty="0" smtClean="0"/>
              <a:t>K</a:t>
            </a:r>
            <a:r>
              <a:rPr lang="en-US" i="1" baseline="-25000" dirty="0" smtClean="0"/>
              <a:t>1</a:t>
            </a:r>
            <a:r>
              <a:rPr lang="en-US" i="1" dirty="0" smtClean="0"/>
              <a:t>, K</a:t>
            </a:r>
            <a:r>
              <a:rPr lang="en-US" i="1" baseline="-25000" dirty="0" smtClean="0"/>
              <a:t>2</a:t>
            </a:r>
            <a:r>
              <a:rPr lang="en-US" dirty="0" smtClean="0"/>
              <a:t>). Why? Because we have found a pair of keys </a:t>
            </a:r>
            <a:r>
              <a:rPr lang="en-US" i="1" dirty="0" smtClean="0"/>
              <a:t>(i, j</a:t>
            </a:r>
            <a:r>
              <a:rPr lang="en-US" dirty="0" smtClean="0"/>
              <a:t>) that produce a</a:t>
            </a:r>
          </a:p>
          <a:p>
            <a:pPr>
              <a:defRPr/>
            </a:pPr>
            <a:r>
              <a:rPr lang="en-US" dirty="0" smtClean="0"/>
              <a:t>known (</a:t>
            </a:r>
            <a:r>
              <a:rPr lang="en-US" i="1" dirty="0" smtClean="0"/>
              <a:t>P, C</a:t>
            </a:r>
            <a:r>
              <a:rPr lang="en-US" dirty="0" smtClean="0"/>
              <a:t>) pair (Figure 6.2a).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4. Test each candidate pair of keys (</a:t>
            </a:r>
            <a:r>
              <a:rPr lang="en-US" i="1" dirty="0" smtClean="0"/>
              <a:t>i, j</a:t>
            </a:r>
            <a:r>
              <a:rPr lang="en-US" dirty="0" smtClean="0"/>
              <a:t>) on a few other plaintext–ciphertext</a:t>
            </a:r>
          </a:p>
          <a:p>
            <a:pPr>
              <a:defRPr/>
            </a:pPr>
            <a:r>
              <a:rPr lang="en-US" dirty="0" smtClean="0"/>
              <a:t>pairs. If a pair of keys produces the desired ciphertext, the task is complete. If</a:t>
            </a:r>
          </a:p>
          <a:p>
            <a:pPr>
              <a:defRPr/>
            </a:pPr>
            <a:r>
              <a:rPr lang="en-US" dirty="0" smtClean="0"/>
              <a:t>no pair succeeds, repeat from step 1 with a new value of </a:t>
            </a:r>
            <a:r>
              <a:rPr lang="en-US" i="1" dirty="0" smtClean="0"/>
              <a:t>a</a:t>
            </a:r>
            <a:r>
              <a:rPr lang="en-US" dirty="0" smtClean="0"/>
              <a:t>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 For a given known (</a:t>
            </a:r>
            <a:r>
              <a:rPr lang="en-US" i="1" dirty="0" smtClean="0"/>
              <a:t>P , C </a:t>
            </a:r>
            <a:r>
              <a:rPr lang="en-US" dirty="0" smtClean="0"/>
              <a:t>), the probability of selecting the unique value of </a:t>
            </a:r>
            <a:r>
              <a:rPr lang="en-US" i="1" dirty="0" smtClean="0"/>
              <a:t>a</a:t>
            </a:r>
          </a:p>
          <a:p>
            <a:pPr>
              <a:defRPr/>
            </a:pPr>
            <a:r>
              <a:rPr lang="en-US" dirty="0" smtClean="0"/>
              <a:t> that leads to success is 1/2</a:t>
            </a:r>
            <a:r>
              <a:rPr lang="en-US" baseline="30000" dirty="0" smtClean="0"/>
              <a:t>64</a:t>
            </a:r>
            <a:r>
              <a:rPr lang="en-US" dirty="0" smtClean="0"/>
              <a:t> . Thus, given </a:t>
            </a:r>
            <a:r>
              <a:rPr lang="en-US" i="1" dirty="0" smtClean="0"/>
              <a:t>n  (P , C </a:t>
            </a:r>
            <a:r>
              <a:rPr lang="en-US" dirty="0" smtClean="0"/>
              <a:t>) pairs, the probability of success for</a:t>
            </a:r>
          </a:p>
          <a:p>
            <a:pPr>
              <a:defRPr/>
            </a:pPr>
            <a:r>
              <a:rPr lang="en-US" dirty="0" smtClean="0"/>
              <a:t>a single selected value of </a:t>
            </a:r>
            <a:r>
              <a:rPr lang="en-US" i="1" dirty="0" smtClean="0"/>
              <a:t>a</a:t>
            </a:r>
            <a:r>
              <a:rPr lang="en-US" dirty="0" smtClean="0"/>
              <a:t>  is </a:t>
            </a:r>
            <a:r>
              <a:rPr lang="en-US" i="1" dirty="0" smtClean="0"/>
              <a:t>n</a:t>
            </a:r>
            <a:r>
              <a:rPr lang="en-US" dirty="0" smtClean="0"/>
              <a:t> /2</a:t>
            </a:r>
            <a:r>
              <a:rPr lang="en-US" baseline="30000" dirty="0" smtClean="0"/>
              <a:t>64 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60F62B-9800-6C42-98CB-BF35256CC925}" type="slidenum">
              <a:rPr lang="en-AU" smtClean="0">
                <a:latin typeface="Arial" pitchFamily="-84" charset="0"/>
              </a:rPr>
              <a:pPr/>
              <a:t>8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Although the attacks just described appear impractical, anyone using two-key 3DES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may feel some concern. Thus, many researchers now feel that three-key 3DES is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preferred alternative (e.g., [KALI96a]). Three-key 3DES has an effective key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length of 168 bits and is defined as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</a:t>
            </a:r>
            <a:r>
              <a:rPr lang="en-US" i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= E( </a:t>
            </a:r>
            <a:r>
              <a:rPr lang="en-US" i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</a:t>
            </a:r>
            <a:r>
              <a:rPr lang="en-US" i="1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3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D( </a:t>
            </a:r>
            <a:r>
              <a:rPr lang="en-US" i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</a:t>
            </a:r>
            <a:r>
              <a:rPr lang="en-US" i="1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E( </a:t>
            </a:r>
            <a:r>
              <a:rPr lang="en-US" i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</a:t>
            </a:r>
            <a:r>
              <a:rPr lang="en-US" i="1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i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 P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)))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Backward compatibility with DES is provided by putting</a:t>
            </a:r>
          </a:p>
          <a:p>
            <a:endParaRPr lang="en-US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</a:t>
            </a:r>
            <a:r>
              <a:rPr lang="en-US" sz="1400" i="1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3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= K</a:t>
            </a:r>
            <a:r>
              <a:rPr lang="en-US" sz="1400" i="1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or K</a:t>
            </a:r>
            <a:r>
              <a:rPr lang="en-US" sz="1400" i="1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</a:t>
            </a:r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= K</a:t>
            </a:r>
            <a:r>
              <a:rPr lang="en-US" sz="1400" i="1" baseline="-2500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</a:t>
            </a:r>
          </a:p>
          <a:p>
            <a:endParaRPr lang="en-US" b="1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number of Internet-based applications have adopted three-key 3DES, including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PGP and S/MIME, both discussed in Chapter 19.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1E1BE9-2DB0-9443-A29F-B27DFB5E21C0}" type="slidenum">
              <a:rPr lang="en-AU" smtClean="0">
                <a:latin typeface="Arial" pitchFamily="-84" charset="0"/>
              </a:rPr>
              <a:pPr/>
              <a:t>9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0"/>
            <a:ext cx="1581150" cy="6858000"/>
            <a:chOff x="134471" y="0"/>
            <a:chExt cx="1581220" cy="685800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 bwMode="auto">
            <a:xfrm>
              <a:off x="134471" y="0"/>
              <a:ext cx="1358153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78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7546975" y="0"/>
            <a:ext cx="1597025" cy="6858000"/>
            <a:chOff x="7413812" y="0"/>
            <a:chExt cx="1597734" cy="6858000"/>
          </a:xfrm>
        </p:grpSpPr>
        <p:pic>
          <p:nvPicPr>
            <p:cNvPr id="8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r="85126"/>
            <a:stretch>
              <a:fillRect/>
            </a:stretch>
          </p:blipFill>
          <p:spPr bwMode="auto">
            <a:xfrm>
              <a:off x="7651376" y="0"/>
              <a:ext cx="136017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413812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4841875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381F99C-EFFE-F04E-B088-0F318BB34943}" type="datetime1">
              <a:rPr lang="en-US"/>
              <a:pPr>
                <a:defRPr/>
              </a:pPr>
              <a:t>2/5/13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Blan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822" cy="1536192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3625" y="381000"/>
            <a:ext cx="3813175" cy="5697538"/>
          </a:xfrm>
          <a:solidFill>
            <a:schemeClr val="bg1">
              <a:lumMod val="85000"/>
            </a:schemeClr>
          </a:solidFill>
          <a:ln w="101600">
            <a:solidFill>
              <a:schemeClr val="accent1">
                <a:lumMod val="40000"/>
                <a:lumOff val="60000"/>
                <a:alpha val="40000"/>
              </a:schemeClr>
            </a:solidFill>
            <a:miter lim="800000"/>
          </a:ln>
          <a:effectLst>
            <a:innerShdw blurRad="457200">
              <a:schemeClr val="accent1">
                <a:alpha val="80000"/>
              </a:schemeClr>
            </a:innerShdw>
            <a:softEdge rad="31750"/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984" y="2209799"/>
            <a:ext cx="3613792" cy="3222625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C29E9F-8B4C-D14E-916C-94EE5D15A2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4267200" y="0"/>
            <a:ext cx="4876800" cy="6858000"/>
            <a:chOff x="4267200" y="0"/>
            <a:chExt cx="487680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4301" r="46875"/>
            <a:stretch>
              <a:fillRect/>
            </a:stretch>
          </p:blipFill>
          <p:spPr bwMode="auto">
            <a:xfrm>
              <a:off x="4495800" y="0"/>
              <a:ext cx="46482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42672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822" cy="1536192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3625" y="381000"/>
            <a:ext cx="3813175" cy="5697538"/>
          </a:xfr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457200">
              <a:schemeClr val="tx1">
                <a:lumMod val="50000"/>
                <a:lumOff val="50000"/>
                <a:alpha val="80000"/>
              </a:schemeClr>
            </a:innerShdw>
            <a:softEdge rad="127000"/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984" y="2209799"/>
            <a:ext cx="3613792" cy="3222625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9FA3E-02AA-4347-A8B7-25086473D2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4F3B96-5106-F246-86FE-363CF815F2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0" y="0"/>
            <a:ext cx="7696200" cy="6858000"/>
            <a:chOff x="0" y="0"/>
            <a:chExt cx="7696200" cy="685800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16862"/>
            <a:stretch>
              <a:fillRect/>
            </a:stretch>
          </p:blipFill>
          <p:spPr bwMode="auto">
            <a:xfrm>
              <a:off x="0" y="0"/>
              <a:ext cx="74676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428309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381001"/>
            <a:ext cx="1447800" cy="56975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81001"/>
            <a:ext cx="6705600" cy="56975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364BF8-F63F-4542-8D4F-18AA23E61C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1DA52A-DEDD-8B48-A1A9-86710A9BD8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0" y="0"/>
            <a:ext cx="1581150" cy="6858000"/>
            <a:chOff x="134471" y="0"/>
            <a:chExt cx="158122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 bwMode="auto">
            <a:xfrm>
              <a:off x="134471" y="0"/>
              <a:ext cx="1358153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78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7546975" y="0"/>
            <a:ext cx="1597025" cy="6858000"/>
            <a:chOff x="7413812" y="0"/>
            <a:chExt cx="1597734" cy="6858000"/>
          </a:xfrm>
        </p:grpSpPr>
        <p:pic>
          <p:nvPicPr>
            <p:cNvPr id="9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r="85126"/>
            <a:stretch>
              <a:fillRect/>
            </a:stretch>
          </p:blipFill>
          <p:spPr bwMode="auto">
            <a:xfrm>
              <a:off x="7651376" y="0"/>
              <a:ext cx="136017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1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413812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4841875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307977" y="950260"/>
            <a:ext cx="2528046" cy="25280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762000">
              <a:schemeClr val="accent1">
                <a:alpha val="80000"/>
              </a:schemeClr>
            </a:innerShdw>
            <a:softEdge rad="317500"/>
          </a:effectLst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0" y="0"/>
            <a:ext cx="9144000" cy="1190625"/>
            <a:chOff x="0" y="0"/>
            <a:chExt cx="9144000" cy="1191256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 bwMode="auto">
            <a:xfrm>
              <a:off x="0" y="0"/>
              <a:ext cx="91440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0" y="923365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10"/>
          <p:cNvGrpSpPr>
            <a:grpSpLocks/>
          </p:cNvGrpSpPr>
          <p:nvPr/>
        </p:nvGrpSpPr>
        <p:grpSpPr bwMode="auto">
          <a:xfrm flipV="1">
            <a:off x="0" y="5667375"/>
            <a:ext cx="9144000" cy="1190625"/>
            <a:chOff x="0" y="0"/>
            <a:chExt cx="9144000" cy="1191256"/>
          </a:xfrm>
        </p:grpSpPr>
        <p:pic>
          <p:nvPicPr>
            <p:cNvPr id="8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 bwMode="auto">
            <a:xfrm>
              <a:off x="0" y="0"/>
              <a:ext cx="91440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0" y="923365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3259138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200" y="1851212"/>
            <a:ext cx="5446714" cy="1730375"/>
          </a:xfrm>
        </p:spPr>
        <p:txBody>
          <a:bodyPr anchor="b"/>
          <a:lstStyle>
            <a:lvl1pPr algn="ctr">
              <a:lnSpc>
                <a:spcPts val="6800"/>
              </a:lnSpc>
              <a:defRPr sz="6500" b="0" cap="none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4200" y="3576918"/>
            <a:ext cx="5446714" cy="82998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E474E-5B19-1748-9E27-285D337EA91F}" type="datetime1">
              <a:rPr lang="en-US"/>
              <a:pPr>
                <a:defRPr/>
              </a:pPr>
              <a:t>2/5/13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B7E39F-087E-504B-9397-D16438C770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162" y="1774825"/>
            <a:ext cx="356616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6534" y="1774825"/>
            <a:ext cx="356616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B3710C-E6C4-314D-9C2D-EC5776BDD5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9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4765675" y="2460625"/>
            <a:ext cx="3563938" cy="984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  <p:pic>
        <p:nvPicPr>
          <p:cNvPr id="11" name="Picture 10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779463" y="2460625"/>
            <a:ext cx="3563937" cy="984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1879320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2590799"/>
            <a:ext cx="356616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048" y="1879320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048" y="2590799"/>
            <a:ext cx="356616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8AAC1-1608-C646-A661-28DAF77D6DE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4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EE822-8447-B24E-AE7F-D1C17ADC122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verlay-Blan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D7DC2E-1A2E-5148-9006-D0769866102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4267200" y="0"/>
            <a:ext cx="4876800" cy="6858000"/>
            <a:chOff x="4267200" y="0"/>
            <a:chExt cx="487680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4301" r="46875"/>
            <a:stretch>
              <a:fillRect/>
            </a:stretch>
          </p:blipFill>
          <p:spPr bwMode="auto">
            <a:xfrm>
              <a:off x="4495800" y="0"/>
              <a:ext cx="46482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42672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776" cy="1537447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859" y="381001"/>
            <a:ext cx="3813174" cy="5697537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2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209801"/>
            <a:ext cx="3612776" cy="3200400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fld id="{6499D577-E5A2-D04C-A286-E08280E1E8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92163" y="39688"/>
            <a:ext cx="7570787" cy="141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92163" y="1762125"/>
            <a:ext cx="7570787" cy="428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62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itchFamily="-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2">
                    <a:lumMod val="40000"/>
                    <a:lumOff val="60000"/>
                  </a:schemeClr>
                </a:solidFill>
                <a:latin typeface="Arial" pitchFamily="-1" charset="0"/>
              </a:defRPr>
            </a:lvl1pPr>
          </a:lstStyle>
          <a:p>
            <a:pPr>
              <a:defRPr/>
            </a:pPr>
            <a:fld id="{D5C58473-7B4C-2A41-A28F-1EC9C1D9C2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itchFamily="-1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</p:sldLayoutIdLst>
  <p:txStyles>
    <p:titleStyle>
      <a:lvl1pPr algn="ctr" rtl="0" eaLnBrk="0" fontAlgn="base" hangingPunct="0">
        <a:lnSpc>
          <a:spcPts val="60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latin typeface="+mn-lt"/>
          <a:ea typeface="ＭＳ Ｐゴシック" pitchFamily="-84" charset="-128"/>
          <a:cs typeface="ＭＳ Ｐゴシック" pitchFamily="-84" charset="-128"/>
        </a:defRPr>
      </a:lvl1pPr>
      <a:lvl2pPr algn="ctr" rtl="0" eaLnBrk="0" fontAlgn="base" hangingPunct="0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2pPr>
      <a:lvl3pPr algn="ctr" rtl="0" eaLnBrk="0" fontAlgn="base" hangingPunct="0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3pPr>
      <a:lvl4pPr algn="ctr" rtl="0" eaLnBrk="0" fontAlgn="base" hangingPunct="0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4pPr>
      <a:lvl5pPr algn="ctr" rtl="0" eaLnBrk="0" fontAlgn="base" hangingPunct="0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5pPr>
      <a:lvl6pPr marL="4572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6pPr>
      <a:lvl7pPr marL="9144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7pPr>
      <a:lvl8pPr marL="13716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8pPr>
      <a:lvl9pPr marL="18288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9pPr>
    </p:titleStyle>
    <p:bodyStyle>
      <a:lvl1pPr marL="342900" indent="-342900" algn="l" rtl="0" eaLnBrk="0" fontAlgn="base" hangingPunct="0">
        <a:spcBef>
          <a:spcPts val="2400"/>
        </a:spcBef>
        <a:spcAft>
          <a:spcPct val="0"/>
        </a:spcAft>
        <a:buClr>
          <a:srgbClr val="BAABE3"/>
        </a:buClr>
        <a:buFont typeface="Candara" pitchFamily="-84" charset="0"/>
        <a:buChar char="•"/>
        <a:defRPr sz="2800" kern="1200">
          <a:solidFill>
            <a:schemeClr val="tx2"/>
          </a:solidFill>
          <a:latin typeface="+mn-lt"/>
          <a:ea typeface="ＭＳ Ｐゴシック" pitchFamily="-84" charset="-128"/>
          <a:cs typeface="ＭＳ Ｐゴシック" pitchFamily="-84" charset="-128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Font typeface="Candara" pitchFamily="-84" charset="0"/>
        <a:buChar char="•"/>
        <a:defRPr sz="2600" kern="1200">
          <a:solidFill>
            <a:schemeClr val="tx2"/>
          </a:solidFill>
          <a:latin typeface="+mn-lt"/>
          <a:ea typeface="ＭＳ Ｐゴシック" pitchFamily="-84" charset="-128"/>
          <a:cs typeface="+mn-cs"/>
        </a:defRPr>
      </a:lvl2pPr>
      <a:lvl3pPr marL="1035050" indent="-349250" algn="l" rtl="0" eaLnBrk="0" fontAlgn="base" hangingPunct="0">
        <a:spcBef>
          <a:spcPts val="600"/>
        </a:spcBef>
        <a:spcAft>
          <a:spcPct val="0"/>
        </a:spcAft>
        <a:buClr>
          <a:srgbClr val="BAABE3"/>
        </a:buClr>
        <a:buFont typeface="Candara" pitchFamily="-84" charset="0"/>
        <a:buChar char="•"/>
        <a:defRPr sz="2400" kern="1200">
          <a:solidFill>
            <a:schemeClr val="tx2"/>
          </a:solidFill>
          <a:latin typeface="+mn-lt"/>
          <a:ea typeface="ＭＳ Ｐゴシック" pitchFamily="-84" charset="-128"/>
          <a:cs typeface="+mn-cs"/>
        </a:defRPr>
      </a:lvl3pPr>
      <a:lvl4pPr marL="1371600" indent="-3365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Font typeface="Candara" pitchFamily="-84" charset="0"/>
        <a:buChar char="•"/>
        <a:defRPr sz="2200" kern="1200">
          <a:solidFill>
            <a:schemeClr val="tx2"/>
          </a:solidFill>
          <a:latin typeface="+mn-lt"/>
          <a:ea typeface="ＭＳ Ｐゴシック" pitchFamily="-84" charset="-128"/>
          <a:cs typeface="+mn-cs"/>
        </a:defRPr>
      </a:lvl4pPr>
      <a:lvl5pPr marL="1720850" indent="-349250" algn="l" rtl="0" eaLnBrk="0" fontAlgn="base" hangingPunct="0">
        <a:spcBef>
          <a:spcPts val="600"/>
        </a:spcBef>
        <a:spcAft>
          <a:spcPct val="0"/>
        </a:spcAft>
        <a:buClr>
          <a:srgbClr val="BAABE3"/>
        </a:buClr>
        <a:buFont typeface="Candara" pitchFamily="-84" charset="0"/>
        <a:buChar char="•"/>
        <a:defRPr sz="2000" kern="1200">
          <a:solidFill>
            <a:schemeClr val="tx2"/>
          </a:solidFill>
          <a:latin typeface="+mn-lt"/>
          <a:ea typeface="ＭＳ Ｐゴシック" pitchFamily="-8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2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54200" y="3694113"/>
            <a:ext cx="5446713" cy="1470025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Cryptography and Network Security</a:t>
            </a:r>
            <a:endParaRPr lang="en-AU" dirty="0">
              <a:ea typeface="+mj-ea"/>
              <a:cs typeface="+mj-cs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54200" y="5203825"/>
            <a:ext cx="5446713" cy="852488"/>
          </a:xfrm>
        </p:spPr>
        <p:txBody>
          <a:bodyPr/>
          <a:lstStyle/>
          <a:p>
            <a:pPr eaLnBrk="1" hangingPunct="1">
              <a:buFont typeface="Wingdings" pitchFamily="-84" charset="2"/>
              <a:buNone/>
            </a:pPr>
            <a:r>
              <a:rPr lang="en-US" smtClean="0"/>
              <a:t>Sixth Edition</a:t>
            </a:r>
          </a:p>
          <a:p>
            <a:pPr eaLnBrk="1" hangingPunct="1">
              <a:buFont typeface="Wingdings" pitchFamily="-84" charset="2"/>
              <a:buNone/>
            </a:pPr>
            <a:r>
              <a:rPr lang="en-US" smtClean="0"/>
              <a:t>by William Stallings	</a:t>
            </a:r>
          </a:p>
          <a:p>
            <a:pPr eaLnBrk="1" hangingPunct="1">
              <a:buFont typeface="Wingdings" pitchFamily="-84" charset="2"/>
              <a:buNone/>
            </a:pPr>
            <a:endParaRPr lang="en-US" smtClean="0"/>
          </a:p>
        </p:txBody>
      </p:sp>
      <p:pic>
        <p:nvPicPr>
          <p:cNvPr id="5" name="Picture Placeholder 4" descr="crypto.jpg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>
          <a:xfrm>
            <a:off x="3581400" y="1447800"/>
            <a:ext cx="2109547" cy="1209027"/>
          </a:xfrm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Modes of Operation</a:t>
            </a:r>
            <a:endParaRPr lang="en-AU" smtClean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981200"/>
            <a:ext cx="7570788" cy="45720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AU" dirty="0" smtClean="0">
                <a:ea typeface="+mn-ea"/>
                <a:cs typeface="+mn-cs"/>
              </a:rPr>
              <a:t>A technique for enhancing the effect of a cryptographic algorithm or adapting the algorithm for an application</a:t>
            </a: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AU" dirty="0" smtClean="0">
                <a:ea typeface="+mn-ea"/>
                <a:cs typeface="+mn-cs"/>
              </a:rPr>
              <a:t>To apply a block cipher in a variety of applications, five </a:t>
            </a:r>
            <a:r>
              <a:rPr lang="en-AU" i="1" dirty="0" smtClean="0">
                <a:ea typeface="+mn-ea"/>
                <a:cs typeface="+mn-cs"/>
              </a:rPr>
              <a:t>modes of operation </a:t>
            </a:r>
            <a:r>
              <a:rPr lang="en-AU" dirty="0" smtClean="0">
                <a:ea typeface="+mn-ea"/>
                <a:cs typeface="+mn-cs"/>
              </a:rPr>
              <a:t>have been defined by NIST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AU" dirty="0" smtClean="0">
                <a:ea typeface="+mn-ea"/>
              </a:rPr>
              <a:t>The five modes are intended to cover a wide variety of applications of encryption for which a block cipher could be used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AU" dirty="0" smtClean="0">
                <a:ea typeface="+mn-ea"/>
              </a:rPr>
              <a:t>These modes are intended for use with any symmetric block cipher, including triple DES and AES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4"/>
          <p:cNvPicPr>
            <a:picLocks noChangeAspect="1"/>
          </p:cNvPicPr>
          <p:nvPr/>
        </p:nvPicPr>
        <p:blipFill>
          <a:blip r:embed="rId3"/>
          <a:srcRect r="3019" b="3945"/>
          <a:stretch>
            <a:fillRect/>
          </a:stretch>
        </p:blipFill>
        <p:spPr bwMode="auto">
          <a:xfrm>
            <a:off x="685800" y="746125"/>
            <a:ext cx="7745597" cy="587073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686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838200" y="152400"/>
            <a:ext cx="11144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533400"/>
            <a:ext cx="2133600" cy="4495800"/>
          </a:xfrm>
        </p:spPr>
        <p:txBody>
          <a:bodyPr/>
          <a:lstStyle/>
          <a:p>
            <a:pPr eaLnBrk="1" hangingPunct="1"/>
            <a:r>
              <a:rPr lang="en-AU" sz="3200" smtClean="0"/>
              <a:t>Electronic Codebook Mode </a:t>
            </a:r>
            <a:br>
              <a:rPr lang="en-AU" sz="3200" smtClean="0"/>
            </a:br>
            <a:r>
              <a:rPr lang="en-AU" sz="3200" smtClean="0"/>
              <a:t>(ECB)</a:t>
            </a:r>
          </a:p>
        </p:txBody>
      </p:sp>
      <p:pic>
        <p:nvPicPr>
          <p:cNvPr id="38915" name="Picture 6" descr="f3.pdf"/>
          <p:cNvPicPr>
            <a:picLocks noChangeAspect="1"/>
          </p:cNvPicPr>
          <p:nvPr/>
        </p:nvPicPr>
        <p:blipFill>
          <a:blip r:embed="rId3"/>
          <a:srcRect l="3529" t="11818" r="1176" b="6364"/>
          <a:stretch>
            <a:fillRect/>
          </a:stretch>
        </p:blipFill>
        <p:spPr bwMode="auto">
          <a:xfrm>
            <a:off x="2819400" y="0"/>
            <a:ext cx="61737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3613150" cy="3581400"/>
          </a:xfrm>
        </p:spPr>
        <p:txBody>
          <a:bodyPr/>
          <a:lstStyle/>
          <a:p>
            <a:pPr eaLnBrk="1" hangingPunct="1">
              <a:lnSpc>
                <a:spcPts val="4000"/>
              </a:lnSpc>
            </a:pPr>
            <a:r>
              <a:rPr lang="en-US" sz="2800" dirty="0" smtClean="0"/>
              <a:t>Criteria and</a:t>
            </a:r>
            <a:r>
              <a:rPr lang="en-US" sz="2800" dirty="0" smtClean="0"/>
              <a:t> properties </a:t>
            </a:r>
            <a:r>
              <a:rPr lang="en-US" sz="2800" dirty="0" smtClean="0"/>
              <a:t>for</a:t>
            </a:r>
            <a:r>
              <a:rPr lang="en-US" sz="2800" dirty="0" smtClean="0"/>
              <a:t> evaluating </a:t>
            </a:r>
            <a:r>
              <a:rPr lang="en-US" sz="2800" dirty="0" smtClean="0"/>
              <a:t>and</a:t>
            </a:r>
            <a:r>
              <a:rPr lang="en-US" sz="2800" dirty="0" smtClean="0"/>
              <a:t> constructing </a:t>
            </a:r>
            <a:r>
              <a:rPr lang="en-US" sz="2800" dirty="0" smtClean="0"/>
              <a:t>b</a:t>
            </a:r>
            <a:r>
              <a:rPr lang="en-US" sz="2800" dirty="0" smtClean="0"/>
              <a:t>lock </a:t>
            </a:r>
            <a:r>
              <a:rPr lang="en-US" sz="2800" dirty="0" smtClean="0"/>
              <a:t>c</a:t>
            </a:r>
            <a:r>
              <a:rPr lang="en-US" sz="2800" dirty="0" smtClean="0"/>
              <a:t>ipher </a:t>
            </a:r>
            <a:r>
              <a:rPr lang="en-US" sz="2800" dirty="0" smtClean="0"/>
              <a:t>m</a:t>
            </a:r>
            <a:r>
              <a:rPr lang="en-US" sz="2800" dirty="0" smtClean="0"/>
              <a:t>odes </a:t>
            </a:r>
            <a:r>
              <a:rPr lang="en-US" sz="2800" dirty="0" smtClean="0"/>
              <a:t>of</a:t>
            </a:r>
            <a:r>
              <a:rPr lang="en-US" sz="2800" dirty="0" smtClean="0"/>
              <a:t> operation </a:t>
            </a:r>
            <a:r>
              <a:rPr lang="en-US" sz="2800" dirty="0" smtClean="0"/>
              <a:t>that are superior to ECB: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5105400" y="838200"/>
            <a:ext cx="3813175" cy="5240338"/>
          </a:xfrm>
        </p:spPr>
        <p:txBody>
          <a:bodyPr/>
          <a:lstStyle/>
          <a:p>
            <a:pPr eaLnBrk="1" hangingPunct="1"/>
            <a:r>
              <a:rPr lang="en-US" sz="2800" smtClean="0"/>
              <a:t>Overhead</a:t>
            </a:r>
          </a:p>
          <a:p>
            <a:pPr eaLnBrk="1" hangingPunct="1"/>
            <a:r>
              <a:rPr lang="en-US" sz="2800" smtClean="0"/>
              <a:t>Error recovery</a:t>
            </a:r>
          </a:p>
          <a:p>
            <a:pPr eaLnBrk="1" hangingPunct="1"/>
            <a:r>
              <a:rPr lang="en-US" sz="2800" smtClean="0"/>
              <a:t>Error propagation</a:t>
            </a:r>
          </a:p>
          <a:p>
            <a:pPr eaLnBrk="1" hangingPunct="1"/>
            <a:r>
              <a:rPr lang="en-US" sz="2800" smtClean="0"/>
              <a:t>Diffusion</a:t>
            </a:r>
          </a:p>
          <a:p>
            <a:pPr eaLnBrk="1" hangingPunct="1"/>
            <a:r>
              <a:rPr lang="en-US" sz="2800" smtClean="0"/>
              <a:t>Security</a:t>
            </a:r>
          </a:p>
          <a:p>
            <a:pPr eaLnBrk="1" hangingPunct="1"/>
            <a:endParaRPr 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343400"/>
            <a:ext cx="2057400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2743200" cy="5867400"/>
          </a:xfrm>
        </p:spPr>
        <p:txBody>
          <a:bodyPr/>
          <a:lstStyle/>
          <a:p>
            <a:pPr eaLnBrk="1" hangingPunct="1"/>
            <a:r>
              <a:rPr lang="en-AU" sz="4800"/>
              <a:t>Cipher Block Chaining (CBC)</a:t>
            </a:r>
          </a:p>
        </p:txBody>
      </p:sp>
      <p:pic>
        <p:nvPicPr>
          <p:cNvPr id="43011" name="Picture 3" descr="f4.pdf"/>
          <p:cNvPicPr>
            <a:picLocks noChangeAspect="1"/>
          </p:cNvPicPr>
          <p:nvPr/>
        </p:nvPicPr>
        <p:blipFill>
          <a:blip r:embed="rId3"/>
          <a:srcRect l="3529" t="10909" b="8182"/>
          <a:stretch>
            <a:fillRect/>
          </a:stretch>
        </p:blipFill>
        <p:spPr bwMode="auto">
          <a:xfrm>
            <a:off x="2825750" y="0"/>
            <a:ext cx="63182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Cipher Feedback Mode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sz="half" idx="1"/>
          </p:nvPr>
        </p:nvSpPr>
        <p:spPr>
          <a:xfrm>
            <a:off x="381000" y="2286000"/>
            <a:ext cx="4038600" cy="4303713"/>
          </a:xfrm>
        </p:spPr>
        <p:txBody>
          <a:bodyPr/>
          <a:lstStyle/>
          <a:p>
            <a:pPr eaLnBrk="1" hangingPunct="1"/>
            <a:r>
              <a:rPr lang="en-US" dirty="0" smtClean="0"/>
              <a:t>For AES, DES, or any block </a:t>
            </a:r>
            <a:r>
              <a:rPr lang="en-US" dirty="0" smtClean="0"/>
              <a:t>cipher, </a:t>
            </a:r>
            <a:r>
              <a:rPr lang="en-US" dirty="0" smtClean="0"/>
              <a:t>encryption is performed on a block of </a:t>
            </a:r>
            <a:r>
              <a:rPr lang="en-US" i="1" dirty="0" smtClean="0"/>
              <a:t>b </a:t>
            </a:r>
            <a:r>
              <a:rPr lang="en-US" dirty="0" smtClean="0"/>
              <a:t>bits</a:t>
            </a:r>
          </a:p>
          <a:p>
            <a:pPr lvl="1" eaLnBrk="1" hangingPunct="1"/>
            <a:r>
              <a:rPr lang="en-US" dirty="0" smtClean="0"/>
              <a:t>In the case of DES </a:t>
            </a:r>
            <a:r>
              <a:rPr lang="en-US" i="1" dirty="0" err="1" smtClean="0"/>
              <a:t>b</a:t>
            </a:r>
            <a:r>
              <a:rPr lang="en-US" i="1" dirty="0" smtClean="0"/>
              <a:t> </a:t>
            </a:r>
            <a:r>
              <a:rPr lang="en-US" dirty="0" smtClean="0"/>
              <a:t>= 64</a:t>
            </a:r>
          </a:p>
          <a:p>
            <a:pPr lvl="1" eaLnBrk="1" hangingPunct="1"/>
            <a:r>
              <a:rPr lang="en-US" dirty="0" smtClean="0"/>
              <a:t>In the case of AES </a:t>
            </a:r>
            <a:r>
              <a:rPr lang="en-US" i="1" dirty="0" err="1" smtClean="0"/>
              <a:t>b</a:t>
            </a:r>
            <a:r>
              <a:rPr lang="en-US" i="1" dirty="0" smtClean="0"/>
              <a:t> </a:t>
            </a:r>
            <a:r>
              <a:rPr lang="en-US" dirty="0" smtClean="0"/>
              <a:t>= 128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3657600" y="1774825"/>
          <a:ext cx="5257801" cy="4854575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3124200" cy="6096000"/>
          </a:xfrm>
        </p:spPr>
        <p:txBody>
          <a:bodyPr/>
          <a:lstStyle/>
          <a:p>
            <a:pPr eaLnBrk="1" hangingPunct="1"/>
            <a:r>
              <a:rPr lang="en-AU" i="1" smtClean="0"/>
              <a:t>s</a:t>
            </a:r>
            <a:r>
              <a:rPr lang="en-AU" smtClean="0"/>
              <a:t>-bit</a:t>
            </a:r>
            <a:br>
              <a:rPr lang="en-AU" smtClean="0"/>
            </a:br>
            <a:r>
              <a:rPr lang="en-AU" smtClean="0"/>
              <a:t>Cipher </a:t>
            </a:r>
            <a:r>
              <a:rPr lang="en-US" smtClean="0"/>
              <a:t>Feedback</a:t>
            </a:r>
            <a:r>
              <a:rPr lang="en-AU" smtClean="0"/>
              <a:t> (CFB)</a:t>
            </a:r>
            <a:br>
              <a:rPr lang="en-AU" smtClean="0"/>
            </a:br>
            <a:r>
              <a:rPr lang="en-AU" smtClean="0"/>
              <a:t>Mode</a:t>
            </a:r>
          </a:p>
        </p:txBody>
      </p:sp>
      <p:pic>
        <p:nvPicPr>
          <p:cNvPr id="47107" name="Picture 3" descr="f5.pdf"/>
          <p:cNvPicPr>
            <a:picLocks noChangeAspect="1"/>
          </p:cNvPicPr>
          <p:nvPr/>
        </p:nvPicPr>
        <p:blipFill>
          <a:blip r:embed="rId3"/>
          <a:srcRect t="3636" b="3636"/>
          <a:stretch>
            <a:fillRect/>
          </a:stretch>
        </p:blipFill>
        <p:spPr bwMode="auto">
          <a:xfrm>
            <a:off x="3124200" y="0"/>
            <a:ext cx="5715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2895600" cy="5818188"/>
          </a:xfrm>
        </p:spPr>
        <p:txBody>
          <a:bodyPr/>
          <a:lstStyle/>
          <a:p>
            <a:pPr eaLnBrk="1" hangingPunct="1"/>
            <a:r>
              <a:rPr lang="en-AU" sz="4400"/>
              <a:t>Output </a:t>
            </a:r>
            <a:r>
              <a:rPr lang="en-US" sz="4400"/>
              <a:t>Feedback</a:t>
            </a:r>
            <a:r>
              <a:rPr lang="en-AU" sz="4400"/>
              <a:t> (OFB)</a:t>
            </a:r>
            <a:br>
              <a:rPr lang="en-AU" sz="4400"/>
            </a:br>
            <a:r>
              <a:rPr lang="en-AU" sz="4400"/>
              <a:t>Mode</a:t>
            </a:r>
          </a:p>
        </p:txBody>
      </p:sp>
      <p:pic>
        <p:nvPicPr>
          <p:cNvPr id="49155" name="Picture 3" descr="f6.pdf"/>
          <p:cNvPicPr>
            <a:picLocks noChangeAspect="1"/>
          </p:cNvPicPr>
          <p:nvPr/>
        </p:nvPicPr>
        <p:blipFill>
          <a:blip r:embed="rId3"/>
          <a:srcRect t="6364" b="8182"/>
          <a:stretch>
            <a:fillRect/>
          </a:stretch>
        </p:blipFill>
        <p:spPr bwMode="auto">
          <a:xfrm>
            <a:off x="2819400" y="0"/>
            <a:ext cx="62007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2667000" cy="5818188"/>
          </a:xfrm>
        </p:spPr>
        <p:txBody>
          <a:bodyPr/>
          <a:lstStyle/>
          <a:p>
            <a:pPr eaLnBrk="1" hangingPunct="1"/>
            <a:r>
              <a:rPr lang="en-US" sz="4800"/>
              <a:t>Counter (CTR)</a:t>
            </a:r>
            <a:br>
              <a:rPr lang="en-US" sz="4800"/>
            </a:br>
            <a:r>
              <a:rPr lang="en-US" sz="4800"/>
              <a:t>Mode</a:t>
            </a:r>
            <a:endParaRPr lang="en-AU" sz="4800"/>
          </a:p>
        </p:txBody>
      </p:sp>
      <p:pic>
        <p:nvPicPr>
          <p:cNvPr id="51203" name="Picture 3" descr="f7.pdf"/>
          <p:cNvPicPr>
            <a:picLocks noChangeAspect="1"/>
          </p:cNvPicPr>
          <p:nvPr/>
        </p:nvPicPr>
        <p:blipFill>
          <a:blip r:embed="rId3"/>
          <a:srcRect t="6364" b="8182"/>
          <a:stretch>
            <a:fillRect/>
          </a:stretch>
        </p:blipFill>
        <p:spPr bwMode="auto">
          <a:xfrm>
            <a:off x="2743200" y="0"/>
            <a:ext cx="62007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3613150" cy="3048000"/>
          </a:xfrm>
        </p:spPr>
        <p:txBody>
          <a:bodyPr/>
          <a:lstStyle/>
          <a:p>
            <a:pPr eaLnBrk="1" hangingPunct="1"/>
            <a:r>
              <a:rPr lang="en-AU" sz="4400" smtClean="0"/>
              <a:t>Advantages </a:t>
            </a:r>
            <a:br>
              <a:rPr lang="en-AU" sz="4400" smtClean="0"/>
            </a:br>
            <a:r>
              <a:rPr lang="en-AU" sz="4400" smtClean="0"/>
              <a:t>of </a:t>
            </a:r>
            <a:br>
              <a:rPr lang="en-AU" sz="4400" smtClean="0"/>
            </a:br>
            <a:r>
              <a:rPr lang="en-AU" sz="4400" smtClean="0"/>
              <a:t>CTR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4876800" y="685800"/>
            <a:ext cx="3813175" cy="5697538"/>
          </a:xfrm>
        </p:spPr>
        <p:txBody>
          <a:bodyPr/>
          <a:lstStyle/>
          <a:p>
            <a:pPr eaLnBrk="1" hangingPunct="1"/>
            <a:r>
              <a:rPr lang="en-AU" sz="2800" smtClean="0"/>
              <a:t>Hardware efficiency</a:t>
            </a:r>
          </a:p>
          <a:p>
            <a:pPr eaLnBrk="1" hangingPunct="1"/>
            <a:r>
              <a:rPr lang="en-AU" sz="2800" smtClean="0"/>
              <a:t>Software efficiency</a:t>
            </a:r>
          </a:p>
          <a:p>
            <a:pPr eaLnBrk="1" hangingPunct="1"/>
            <a:r>
              <a:rPr lang="en-AU" sz="2800" smtClean="0"/>
              <a:t>Preprocessing</a:t>
            </a:r>
          </a:p>
          <a:p>
            <a:pPr eaLnBrk="1" hangingPunct="1"/>
            <a:r>
              <a:rPr lang="en-AU" sz="2800" smtClean="0"/>
              <a:t>Random access</a:t>
            </a:r>
          </a:p>
          <a:p>
            <a:pPr eaLnBrk="1" hangingPunct="1"/>
            <a:r>
              <a:rPr lang="en-AU" sz="2800" smtClean="0"/>
              <a:t>Provable security</a:t>
            </a:r>
          </a:p>
          <a:p>
            <a:pPr eaLnBrk="1" hangingPunct="1"/>
            <a:r>
              <a:rPr lang="en-AU" sz="2800" smtClean="0"/>
              <a:t>Simplicity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343400"/>
            <a:ext cx="1826520" cy="1220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1854200" y="3694113"/>
            <a:ext cx="5446713" cy="1470025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Chapter 6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8435" name="Subtitle 13"/>
          <p:cNvSpPr>
            <a:spLocks noGrp="1"/>
          </p:cNvSpPr>
          <p:nvPr>
            <p:ph type="subTitle" idx="1"/>
          </p:nvPr>
        </p:nvSpPr>
        <p:spPr>
          <a:xfrm>
            <a:off x="1524000" y="5203825"/>
            <a:ext cx="6096000" cy="852488"/>
          </a:xfrm>
        </p:spPr>
        <p:txBody>
          <a:bodyPr/>
          <a:lstStyle/>
          <a:p>
            <a:pPr eaLnBrk="1" hangingPunct="1"/>
            <a:r>
              <a:rPr lang="en-US" sz="3600" smtClean="0"/>
              <a:t>Block Cipher Operation</a:t>
            </a:r>
          </a:p>
        </p:txBody>
      </p:sp>
      <p:pic>
        <p:nvPicPr>
          <p:cNvPr id="4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581400" y="14478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3657600" cy="5791200"/>
          </a:xfrm>
        </p:spPr>
        <p:txBody>
          <a:bodyPr/>
          <a:lstStyle/>
          <a:p>
            <a:pPr eaLnBrk="1" hangingPunct="1"/>
            <a:r>
              <a:rPr lang="en-US" sz="4000" smtClean="0"/>
              <a:t>Feedback Characteristics of </a:t>
            </a:r>
            <a:br>
              <a:rPr lang="en-US" sz="4000" smtClean="0"/>
            </a:br>
            <a:r>
              <a:rPr lang="en-US" sz="4000" smtClean="0"/>
              <a:t>Modes </a:t>
            </a:r>
            <a:br>
              <a:rPr lang="en-US" sz="4000" smtClean="0"/>
            </a:br>
            <a:r>
              <a:rPr lang="en-US" sz="4000" smtClean="0"/>
              <a:t>of </a:t>
            </a:r>
            <a:br>
              <a:rPr lang="en-US" sz="4000" smtClean="0"/>
            </a:br>
            <a:r>
              <a:rPr lang="en-US" sz="4000" smtClean="0"/>
              <a:t>Operation</a:t>
            </a:r>
            <a:endParaRPr lang="en-AU" sz="4000" smtClean="0"/>
          </a:p>
        </p:txBody>
      </p:sp>
      <p:pic>
        <p:nvPicPr>
          <p:cNvPr id="55299" name="Picture 3" descr="f8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0" y="0"/>
            <a:ext cx="52990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-152400" y="39688"/>
            <a:ext cx="9296400" cy="1412875"/>
          </a:xfrm>
        </p:spPr>
        <p:txBody>
          <a:bodyPr/>
          <a:lstStyle/>
          <a:p>
            <a:pPr eaLnBrk="1" hangingPunct="1"/>
            <a:r>
              <a:rPr lang="en-US" sz="4400" dirty="0" smtClean="0"/>
              <a:t>XTS-AES Mode for Block-Oriented Storage Devices</a:t>
            </a:r>
            <a:endParaRPr lang="en-AU" sz="4400" dirty="0" smtClean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981200"/>
            <a:ext cx="7570787" cy="4486275"/>
          </a:xfrm>
        </p:spPr>
        <p:txBody>
          <a:bodyPr/>
          <a:lstStyle/>
          <a:p>
            <a:pPr eaLnBrk="1" hangingPunct="1"/>
            <a:r>
              <a:rPr lang="en-US" dirty="0" smtClean="0"/>
              <a:t>Approved as an additional block cipher mode of operation by NIST in 2010</a:t>
            </a:r>
          </a:p>
          <a:p>
            <a:pPr eaLnBrk="1" hangingPunct="1"/>
            <a:r>
              <a:rPr lang="en-US" dirty="0" smtClean="0"/>
              <a:t>Mode is also an IEEE Standard, IEEE Std 1619-2007</a:t>
            </a:r>
          </a:p>
          <a:p>
            <a:pPr lvl="1" eaLnBrk="1" hangingPunct="1"/>
            <a:r>
              <a:rPr lang="en-US" dirty="0" smtClean="0"/>
              <a:t>Standard describes a method of encryption for data stored in sector-based devices where the threat model includes possible access to stored data by the adversary</a:t>
            </a:r>
          </a:p>
          <a:p>
            <a:pPr lvl="1" eaLnBrk="1" hangingPunct="1"/>
            <a:r>
              <a:rPr lang="en-US" dirty="0" smtClean="0"/>
              <a:t>Has received widespread industry support</a:t>
            </a:r>
            <a:endParaRPr lang="en-A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Tweakable Block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163" y="1524000"/>
            <a:ext cx="7570787" cy="5333999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XTS-AES mode is based on the concept of a </a:t>
            </a:r>
            <a:r>
              <a:rPr lang="en-US" i="1" dirty="0" smtClean="0">
                <a:ea typeface="+mn-ea"/>
                <a:cs typeface="+mn-cs"/>
              </a:rPr>
              <a:t>tweakable block cipher</a:t>
            </a: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General structure: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Has three inputs: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endParaRPr lang="en-US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endParaRPr lang="en-US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endParaRPr lang="en-US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endParaRPr lang="en-US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endParaRPr lang="en-US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None/>
              <a:defRPr/>
            </a:pPr>
            <a:endParaRPr lang="en-US" dirty="0" smtClean="0">
              <a:ea typeface="+mn-ea"/>
            </a:endParaRP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Tweak </a:t>
            </a:r>
            <a:r>
              <a:rPr lang="en-US" dirty="0" smtClean="0">
                <a:ea typeface="+mn-ea"/>
                <a:cs typeface="+mn-cs"/>
              </a:rPr>
              <a:t>need not be kept secret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Purpose is to provide variability</a:t>
            </a:r>
            <a:endParaRPr lang="en-US" dirty="0">
              <a:ea typeface="+mn-ea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533400" y="3276600"/>
          <a:ext cx="6705600" cy="18034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96200" y="4038600"/>
            <a:ext cx="1447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b="1" dirty="0" smtClean="0"/>
              <a:t>Produces</a:t>
            </a:r>
            <a:r>
              <a:rPr lang="en-US" b="1" dirty="0" smtClean="0"/>
              <a:t> </a:t>
            </a:r>
          </a:p>
          <a:p>
            <a:pPr marL="0" lvl="1" algn="ctr"/>
            <a:r>
              <a:rPr lang="en-US" b="1" dirty="0" smtClean="0"/>
              <a:t>a </a:t>
            </a:r>
            <a:r>
              <a:rPr lang="en-US" b="1" dirty="0" smtClean="0"/>
              <a:t>ciphertext output</a:t>
            </a:r>
            <a:r>
              <a:rPr lang="en-US" b="1" dirty="0" smtClean="0"/>
              <a:t> </a:t>
            </a:r>
          </a:p>
          <a:p>
            <a:pPr marL="0" lvl="1" algn="ctr"/>
            <a:r>
              <a:rPr lang="en-US" b="1" i="1" dirty="0" smtClean="0"/>
              <a:t>C</a:t>
            </a:r>
            <a:endParaRPr lang="en-US" b="1" i="1" dirty="0" smtClean="0"/>
          </a:p>
          <a:p>
            <a:endParaRPr lang="en-US" dirty="0"/>
          </a:p>
        </p:txBody>
      </p:sp>
      <p:cxnSp>
        <p:nvCxnSpPr>
          <p:cNvPr id="9" name="Elbow Connector 8"/>
          <p:cNvCxnSpPr/>
          <p:nvPr/>
        </p:nvCxnSpPr>
        <p:spPr>
          <a:xfrm>
            <a:off x="6553200" y="4038600"/>
            <a:ext cx="1143000" cy="685800"/>
          </a:xfrm>
          <a:prstGeom prst="bentConnector3">
            <a:avLst>
              <a:gd name="adj1" fmla="val 47101"/>
            </a:avLst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39688"/>
            <a:ext cx="9448800" cy="1412875"/>
          </a:xfrm>
        </p:spPr>
        <p:txBody>
          <a:bodyPr/>
          <a:lstStyle/>
          <a:p>
            <a:pPr eaLnBrk="1" hangingPunct="1"/>
            <a:r>
              <a:rPr lang="en-US" smtClean="0"/>
              <a:t>Tweakable Block Cipher</a:t>
            </a:r>
            <a:endParaRPr lang="en-AU" smtClean="0"/>
          </a:p>
        </p:txBody>
      </p:sp>
      <p:pic>
        <p:nvPicPr>
          <p:cNvPr id="61443" name="Picture 5" descr="f9.pdf"/>
          <p:cNvPicPr>
            <a:picLocks noChangeAspect="1"/>
          </p:cNvPicPr>
          <p:nvPr/>
        </p:nvPicPr>
        <p:blipFill>
          <a:blip r:embed="rId3"/>
          <a:srcRect t="23636" b="25455"/>
          <a:stretch>
            <a:fillRect/>
          </a:stretch>
        </p:blipFill>
        <p:spPr bwMode="auto">
          <a:xfrm>
            <a:off x="609600" y="1371600"/>
            <a:ext cx="8372475" cy="551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609600"/>
            <a:ext cx="3613150" cy="3657600"/>
          </a:xfrm>
        </p:spPr>
        <p:txBody>
          <a:bodyPr/>
          <a:lstStyle/>
          <a:p>
            <a:pPr eaLnBrk="1" hangingPunct="1"/>
            <a:r>
              <a:rPr lang="en-US" sz="4400" smtClean="0"/>
              <a:t>XTS-AES</a:t>
            </a:r>
            <a:br>
              <a:rPr lang="en-US" sz="4400" smtClean="0"/>
            </a:br>
            <a:r>
              <a:rPr lang="en-US" sz="4400" smtClean="0"/>
              <a:t>Operation </a:t>
            </a:r>
            <a:br>
              <a:rPr lang="en-US" sz="4400" smtClean="0"/>
            </a:br>
            <a:r>
              <a:rPr lang="en-US" sz="4400" smtClean="0"/>
              <a:t>on </a:t>
            </a:r>
            <a:br>
              <a:rPr lang="en-US" sz="4400" smtClean="0"/>
            </a:br>
            <a:r>
              <a:rPr lang="en-US" sz="4400" smtClean="0"/>
              <a:t>Single Block</a:t>
            </a:r>
            <a:endParaRPr lang="en-AU" sz="4400" smtClean="0"/>
          </a:p>
        </p:txBody>
      </p:sp>
      <p:pic>
        <p:nvPicPr>
          <p:cNvPr id="63491" name="Picture 3" descr="f10.pdf"/>
          <p:cNvPicPr>
            <a:picLocks noChangeAspect="1"/>
          </p:cNvPicPr>
          <p:nvPr/>
        </p:nvPicPr>
        <p:blipFill>
          <a:blip r:embed="rId3"/>
          <a:srcRect l="14117" t="9091" r="14117" b="2727"/>
          <a:stretch>
            <a:fillRect/>
          </a:stretch>
        </p:blipFill>
        <p:spPr bwMode="auto">
          <a:xfrm>
            <a:off x="4572000" y="-60325"/>
            <a:ext cx="4351338" cy="691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 idx="4294967295"/>
          </p:nvPr>
        </p:nvSpPr>
        <p:spPr>
          <a:xfrm>
            <a:off x="0" y="1371600"/>
            <a:ext cx="2743200" cy="2971800"/>
          </a:xfrm>
        </p:spPr>
        <p:txBody>
          <a:bodyPr/>
          <a:lstStyle/>
          <a:p>
            <a:pPr eaLnBrk="1" hangingPunct="1"/>
            <a:r>
              <a:rPr lang="en-US" sz="4800" smtClean="0"/>
              <a:t>XTS–AES</a:t>
            </a:r>
            <a:br>
              <a:rPr lang="en-US" sz="4800" smtClean="0"/>
            </a:br>
            <a:r>
              <a:rPr lang="en-US" sz="4800" smtClean="0"/>
              <a:t>Mode</a:t>
            </a:r>
          </a:p>
        </p:txBody>
      </p:sp>
      <p:pic>
        <p:nvPicPr>
          <p:cNvPr id="65539" name="Picture 4" descr="f11.pdf"/>
          <p:cNvPicPr>
            <a:picLocks noChangeAspect="1"/>
          </p:cNvPicPr>
          <p:nvPr/>
        </p:nvPicPr>
        <p:blipFill>
          <a:blip r:embed="rId3"/>
          <a:srcRect t="9091" b="6364"/>
          <a:stretch>
            <a:fillRect/>
          </a:stretch>
        </p:blipFill>
        <p:spPr bwMode="auto">
          <a:xfrm>
            <a:off x="2689225" y="0"/>
            <a:ext cx="62674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</a:t>
            </a:r>
            <a:endParaRPr lang="en-AU" smtClean="0"/>
          </a:p>
        </p:txBody>
      </p:sp>
      <p:sp>
        <p:nvSpPr>
          <p:cNvPr id="7680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28600" y="1828800"/>
            <a:ext cx="3565525" cy="4854575"/>
          </a:xfrm>
        </p:spPr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Multiple encryption and triple DES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Double DES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Triple DES with </a:t>
            </a:r>
            <a:r>
              <a:rPr lang="en-US" smtClean="0">
                <a:ea typeface="+mn-ea"/>
              </a:rPr>
              <a:t>two</a:t>
            </a:r>
            <a:r>
              <a:rPr lang="en-US" smtClean="0">
                <a:ea typeface="+mn-ea"/>
              </a:rPr>
              <a:t>   keys</a:t>
            </a:r>
            <a:endParaRPr lang="en-US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Triple DES with three keys</a:t>
            </a: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Electronic code book</a:t>
            </a: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Cipher block chaining mode</a:t>
            </a:r>
            <a:endParaRPr lang="en-AU" dirty="0" smtClean="0">
              <a:ea typeface="+mn-ea"/>
              <a:cs typeface="+mn-cs"/>
            </a:endParaRPr>
          </a:p>
        </p:txBody>
      </p:sp>
      <p:sp>
        <p:nvSpPr>
          <p:cNvPr id="76804" name="Content Placeholder 11"/>
          <p:cNvSpPr>
            <a:spLocks noGrp="1"/>
          </p:cNvSpPr>
          <p:nvPr>
            <p:ph sz="half" idx="2"/>
          </p:nvPr>
        </p:nvSpPr>
        <p:spPr>
          <a:xfrm>
            <a:off x="5638800" y="1752600"/>
            <a:ext cx="3336925" cy="4876800"/>
          </a:xfrm>
        </p:spPr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Cipher feedback mode</a:t>
            </a: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Output feedback mode</a:t>
            </a: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Counter mode</a:t>
            </a: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XTS-AES mode for block-oriented storage devices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Storage encryption requirements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Operation on a single block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Operation on a sector</a:t>
            </a:r>
          </a:p>
        </p:txBody>
      </p:sp>
      <p:pic>
        <p:nvPicPr>
          <p:cNvPr id="9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505200" y="28194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7570788" cy="4714875"/>
          </a:xfrm>
        </p:spPr>
        <p:txBody>
          <a:bodyPr/>
          <a:lstStyle/>
          <a:p>
            <a:pPr eaLnBrk="1" hangingPunct="1">
              <a:buFont typeface="Candara" pitchFamily="-84" charset="0"/>
              <a:buNone/>
            </a:pPr>
            <a:r>
              <a:rPr lang="en-US" sz="2600" i="1" dirty="0" smtClean="0"/>
              <a:t>    </a:t>
            </a:r>
          </a:p>
          <a:p>
            <a:pPr eaLnBrk="1" hangingPunct="1">
              <a:buFont typeface="Candara" pitchFamily="-84" charset="0"/>
              <a:buNone/>
            </a:pPr>
            <a:r>
              <a:rPr lang="en-US" sz="2600" i="1" dirty="0" smtClean="0"/>
              <a:t>   </a:t>
            </a:r>
            <a:r>
              <a:rPr lang="en-US" sz="2600" i="1" dirty="0" smtClean="0"/>
              <a:t> “ </a:t>
            </a:r>
            <a:r>
              <a:rPr lang="en-US" sz="2600" i="1" dirty="0" smtClean="0"/>
              <a:t>Many savages at the present day regard their names as vital parts of themselves, and therefore take great pains to conceal their real names, lest these should give to evil-disposed persons a handle by which to injure their owners</a:t>
            </a:r>
            <a:r>
              <a:rPr lang="en-US" sz="2600" i="1" dirty="0" smtClean="0"/>
              <a:t>.” </a:t>
            </a:r>
            <a:endParaRPr lang="en-US" sz="2600" i="1" dirty="0" smtClean="0"/>
          </a:p>
          <a:p>
            <a:pPr algn="r" eaLnBrk="1" hangingPunct="1">
              <a:lnSpc>
                <a:spcPct val="70000"/>
              </a:lnSpc>
              <a:buFont typeface="Candara" pitchFamily="-84" charset="0"/>
              <a:buNone/>
            </a:pPr>
            <a:r>
              <a:rPr lang="en-US" b="1" i="1" dirty="0" smtClean="0"/>
              <a:t>— The Golden Bough, </a:t>
            </a:r>
          </a:p>
          <a:p>
            <a:pPr algn="r" eaLnBrk="1" hangingPunct="1">
              <a:lnSpc>
                <a:spcPct val="70000"/>
              </a:lnSpc>
              <a:buFont typeface="Candara" pitchFamily="-84" charset="0"/>
              <a:buNone/>
            </a:pPr>
            <a:r>
              <a:rPr lang="en-US" b="1" dirty="0" smtClean="0"/>
              <a:t>Sir James George Frazer</a:t>
            </a:r>
            <a:endParaRPr lang="en-AU" b="1" dirty="0" smtClean="0"/>
          </a:p>
          <a:p>
            <a:pPr eaLnBrk="1" hangingPunct="1"/>
            <a:endParaRPr lang="en-A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Double DES</a:t>
            </a:r>
            <a:endParaRPr lang="en-AU" smtClean="0"/>
          </a:p>
        </p:txBody>
      </p:sp>
      <p:pic>
        <p:nvPicPr>
          <p:cNvPr id="22531" name="Picture 6" descr="f1.pdf"/>
          <p:cNvPicPr>
            <a:picLocks noChangeAspect="1"/>
          </p:cNvPicPr>
          <p:nvPr/>
        </p:nvPicPr>
        <p:blipFill>
          <a:blip r:embed="rId3"/>
          <a:srcRect l="15294" t="1817" r="17647" b="54546"/>
          <a:stretch>
            <a:fillRect/>
          </a:stretch>
        </p:blipFill>
        <p:spPr bwMode="auto">
          <a:xfrm>
            <a:off x="1219200" y="1274763"/>
            <a:ext cx="6629400" cy="558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0" y="39688"/>
            <a:ext cx="9144000" cy="1412875"/>
          </a:xfrm>
        </p:spPr>
        <p:txBody>
          <a:bodyPr/>
          <a:lstStyle/>
          <a:p>
            <a:pPr eaLnBrk="1" hangingPunct="1"/>
            <a:r>
              <a:rPr lang="en-US" smtClean="0"/>
              <a:t>Meet-in-the-Middle Attack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04801" y="1762125"/>
          <a:ext cx="8458200" cy="4791075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4572000"/>
            <a:ext cx="1557337" cy="1793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Triple-DES with Two-Keys</a:t>
            </a:r>
            <a:endParaRPr lang="en-AU" smtClean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792163" y="1762125"/>
            <a:ext cx="7570787" cy="4562475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Obvious counter to the meet-in-the-middle attack is to use three stages of encryption with three different keys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This raises the cost of the meet-in-the-middle attack to 2</a:t>
            </a:r>
            <a:r>
              <a:rPr lang="en-US" baseline="30000" dirty="0" smtClean="0">
                <a:ea typeface="+mn-ea"/>
              </a:rPr>
              <a:t>112</a:t>
            </a:r>
            <a:r>
              <a:rPr lang="en-US" dirty="0" smtClean="0">
                <a:ea typeface="+mn-ea"/>
              </a:rPr>
              <a:t>, which is beyond what is practical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Has the drawback of requiring a key length of                  56 x 3 = 168 bits, which may be somewhat unwieldy</a:t>
            </a:r>
          </a:p>
          <a:p>
            <a:pPr lvl="1" eaLnBrk="1" fontAlgn="auto" hangingPunct="1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As an alternative Tuchman proposed a triple encryption method that uses only two keys</a:t>
            </a: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839" dirty="0" smtClean="0">
                <a:ea typeface="+mn-ea"/>
                <a:cs typeface="+mn-cs"/>
              </a:rPr>
              <a:t> 3DES with two keys is a relatively popular alternative to DES and has been </a:t>
            </a:r>
            <a:r>
              <a:rPr lang="en-US" dirty="0" smtClean="0">
                <a:ea typeface="+mn-ea"/>
                <a:cs typeface="+mn-cs"/>
              </a:rPr>
              <a:t>adopted for use in the key management standards ANSI X9.17 and ISO 8732</a:t>
            </a:r>
            <a:endParaRPr lang="en-AU" dirty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Multiple Encryption</a:t>
            </a:r>
            <a:endParaRPr lang="en-AU" smtClean="0"/>
          </a:p>
        </p:txBody>
      </p:sp>
      <p:pic>
        <p:nvPicPr>
          <p:cNvPr id="28675" name="Picture 6" descr="f1.pdf"/>
          <p:cNvPicPr>
            <a:picLocks noChangeAspect="1"/>
          </p:cNvPicPr>
          <p:nvPr/>
        </p:nvPicPr>
        <p:blipFill>
          <a:blip r:embed="rId3"/>
          <a:srcRect l="4706" t="46364" r="7059" b="3636"/>
          <a:stretch>
            <a:fillRect/>
          </a:stretch>
        </p:blipFill>
        <p:spPr bwMode="auto">
          <a:xfrm>
            <a:off x="1143000" y="1600200"/>
            <a:ext cx="6853238" cy="502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 dir="l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 descr="f2.pdf"/>
          <p:cNvPicPr>
            <a:picLocks noChangeAspect="1"/>
          </p:cNvPicPr>
          <p:nvPr/>
        </p:nvPicPr>
        <p:blipFill>
          <a:blip r:embed="rId3"/>
          <a:srcRect l="4706" t="8182" r="5882" b="9091"/>
          <a:stretch>
            <a:fillRect/>
          </a:stretch>
        </p:blipFill>
        <p:spPr bwMode="auto">
          <a:xfrm>
            <a:off x="1651000" y="0"/>
            <a:ext cx="5727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0" y="39688"/>
            <a:ext cx="9144000" cy="1412875"/>
          </a:xfrm>
        </p:spPr>
        <p:txBody>
          <a:bodyPr/>
          <a:lstStyle/>
          <a:p>
            <a:pPr eaLnBrk="1" hangingPunct="1"/>
            <a:r>
              <a:rPr lang="en-US" smtClean="0"/>
              <a:t>Triple DES with Three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Many researchers now feel that three-key 3DES is the preferred alternative</a:t>
            </a: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 number of Internet-based applications have adopted three-key 3DES including PGP and S/MIME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1219200" y="2667000"/>
          <a:ext cx="6400800" cy="24130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fusion">
  <a:themeElements>
    <a:clrScheme name="Infusion">
      <a:dk1>
        <a:sysClr val="windowText" lastClr="000000"/>
      </a:dk1>
      <a:lt1>
        <a:sysClr val="window" lastClr="FFFFFF"/>
      </a:lt1>
      <a:dk2>
        <a:srgbClr val="2F1F58"/>
      </a:dk2>
      <a:lt2>
        <a:srgbClr val="B7A9E0"/>
      </a:lt2>
      <a:accent1>
        <a:srgbClr val="8C73D0"/>
      </a:accent1>
      <a:accent2>
        <a:srgbClr val="C2E8C4"/>
      </a:accent2>
      <a:accent3>
        <a:srgbClr val="C5A6E8"/>
      </a:accent3>
      <a:accent4>
        <a:srgbClr val="B45EC7"/>
      </a:accent4>
      <a:accent5>
        <a:srgbClr val="9FDAFB"/>
      </a:accent5>
      <a:accent6>
        <a:srgbClr val="95C5B0"/>
      </a:accent6>
      <a:hlink>
        <a:srgbClr val="744AE0"/>
      </a:hlink>
      <a:folHlink>
        <a:srgbClr val="8D8AD1"/>
      </a:folHlink>
    </a:clrScheme>
    <a:fontScheme name="Infusion">
      <a:majorFont>
        <a:latin typeface="Mistral"/>
        <a:ea typeface=""/>
        <a:cs typeface=""/>
        <a:font script="Jpan" typeface="ＭＳ Ｐ明朝"/>
      </a:majorFont>
      <a:minorFont>
        <a:latin typeface="Candara"/>
        <a:ea typeface=""/>
        <a:cs typeface=""/>
        <a:font script="Jpan" typeface="メイリオ"/>
      </a:minorFont>
    </a:fontScheme>
    <a:fmtScheme name="Infusion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300000"/>
                <a:lumMod val="125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135000"/>
              </a:schemeClr>
            </a:duotone>
          </a:blip>
          <a:tile tx="0" ty="0" sx="40000" sy="40000" flip="none" algn="tl"/>
        </a:blipFill>
      </a:fillStyleLst>
      <a:lnStyleLst>
        <a:ln w="38100" cap="flat" cmpd="sng" algn="ctr">
          <a:solidFill>
            <a:schemeClr val="phClr">
              <a:alpha val="70000"/>
              <a:satMod val="105000"/>
            </a:schemeClr>
          </a:solidFill>
          <a:prstDash val="solid"/>
          <a:miter/>
        </a:ln>
        <a:ln w="50800" cap="flat" cmpd="sng" algn="ctr">
          <a:solidFill>
            <a:schemeClr val="phClr">
              <a:alpha val="50000"/>
            </a:schemeClr>
          </a:solidFill>
          <a:prstDash val="solid"/>
          <a:miter/>
        </a:ln>
        <a:ln w="88900" cap="flat" cmpd="sng" algn="ctr">
          <a:solidFill>
            <a:schemeClr val="phClr">
              <a:alpha val="40000"/>
            </a:schemeClr>
          </a:solidFill>
          <a:prstDash val="solid"/>
          <a:miter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r="13500000">
              <a:srgbClr val="000000">
                <a:alpha val="50000"/>
              </a:srgbClr>
            </a:innerShdw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HD:Users:lpb:admin:consult:Prentice-Hall:Slides:ch01.ppt</Template>
  <TotalTime>5293</TotalTime>
  <Words>5871</Words>
  <Application>Microsoft Macintosh PowerPoint</Application>
  <PresentationFormat>On-screen Show (4:3)</PresentationFormat>
  <Paragraphs>546</Paragraphs>
  <Slides>26</Slides>
  <Notes>26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Infusion</vt:lpstr>
      <vt:lpstr>Cryptography and Network Security</vt:lpstr>
      <vt:lpstr>Chapter 6</vt:lpstr>
      <vt:lpstr>Slide 3</vt:lpstr>
      <vt:lpstr>Double DES</vt:lpstr>
      <vt:lpstr>Meet-in-the-Middle Attack</vt:lpstr>
      <vt:lpstr>Triple-DES with Two-Keys</vt:lpstr>
      <vt:lpstr>Multiple Encryption</vt:lpstr>
      <vt:lpstr>Slide 8</vt:lpstr>
      <vt:lpstr>Triple DES with Three Keys</vt:lpstr>
      <vt:lpstr>Modes of Operation</vt:lpstr>
      <vt:lpstr>Slide 11</vt:lpstr>
      <vt:lpstr>Electronic Codebook Mode  (ECB)</vt:lpstr>
      <vt:lpstr>Criteria and properties for evaluating and constructing block cipher modes of operation that are superior to ECB:</vt:lpstr>
      <vt:lpstr>Cipher Block Chaining (CBC)</vt:lpstr>
      <vt:lpstr>Cipher Feedback Mode</vt:lpstr>
      <vt:lpstr>s-bit Cipher Feedback (CFB) Mode</vt:lpstr>
      <vt:lpstr>Output Feedback (OFB) Mode</vt:lpstr>
      <vt:lpstr>Counter (CTR) Mode</vt:lpstr>
      <vt:lpstr>Advantages  of  CTR</vt:lpstr>
      <vt:lpstr>Feedback Characteristics of  Modes  of  Operation</vt:lpstr>
      <vt:lpstr>XTS-AES Mode for Block-Oriented Storage Devices</vt:lpstr>
      <vt:lpstr>Tweakable Block Ciphers</vt:lpstr>
      <vt:lpstr>Tweakable Block Cipher</vt:lpstr>
      <vt:lpstr>XTS-AES Operation  on  Single Block</vt:lpstr>
      <vt:lpstr>XTS–AES Mode</vt:lpstr>
      <vt:lpstr>Summary</vt:lpstr>
    </vt:vector>
  </TitlesOfParts>
  <Manager/>
  <Company>School of Eng &amp; IT, UNSW@ADFA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William Stallings, Cryptography and Network Security 5/e</dc:title>
  <dc:subject>Lecture Overheads - Ch 6</dc:subject>
  <dc:creator>Dr Lawrie Brown</dc:creator>
  <cp:keywords/>
  <dc:description/>
  <cp:lastModifiedBy>Kevin McLaughlin</cp:lastModifiedBy>
  <cp:revision>49</cp:revision>
  <dcterms:created xsi:type="dcterms:W3CDTF">2013-02-05T05:17:37Z</dcterms:created>
  <dcterms:modified xsi:type="dcterms:W3CDTF">2013-02-05T06:18:35Z</dcterms:modified>
  <cp:category/>
</cp:coreProperties>
</file>